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5" r:id="rId33"/>
    <p:sldId id="707" r:id="rId34"/>
    <p:sldId id="610" r:id="rId35"/>
    <p:sldId id="710" r:id="rId36"/>
    <p:sldId id="711" r:id="rId37"/>
    <p:sldId id="628" r:id="rId38"/>
    <p:sldId id="630" r:id="rId39"/>
    <p:sldId id="701" r:id="rId40"/>
    <p:sldId id="631" r:id="rId41"/>
    <p:sldId id="712" r:id="rId42"/>
    <p:sldId id="720" r:id="rId43"/>
    <p:sldId id="713" r:id="rId44"/>
    <p:sldId id="716" r:id="rId45"/>
    <p:sldId id="717" r:id="rId46"/>
    <p:sldId id="714" r:id="rId47"/>
    <p:sldId id="715" r:id="rId48"/>
    <p:sldId id="718"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5"/>
            <p14:sldId id="707"/>
            <p14:sldId id="610"/>
            <p14:sldId id="710"/>
            <p14:sldId id="711"/>
            <p14:sldId id="628"/>
            <p14:sldId id="630"/>
            <p14:sldId id="701"/>
            <p14:sldId id="631"/>
            <p14:sldId id="712"/>
            <p14:sldId id="720"/>
            <p14:sldId id="713"/>
            <p14:sldId id="716"/>
            <p14:sldId id="717"/>
            <p14:sldId id="714"/>
            <p14:sldId id="715"/>
            <p14:sldId id="7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6404" autoAdjust="0"/>
  </p:normalViewPr>
  <p:slideViewPr>
    <p:cSldViewPr>
      <p:cViewPr varScale="1">
        <p:scale>
          <a:sx n="62" d="100"/>
          <a:sy n="62" d="100"/>
        </p:scale>
        <p:origin x="920" y="200"/>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8/13/19</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dirty="0"/>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8/13/19</a:t>
            </a:fld>
            <a:endParaRPr lang="en-US" dirty="0"/>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dirty="0"/>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dirty="0"/>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each objective and how it is calculated.  The lake problem hopes to maximize economic benefit while minimizing Phosphorus concentrations in the lake</a:t>
            </a:r>
            <a:r>
              <a:rPr lang="en-US" baseline="0" dirty="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a:t>the threshold is known</a:t>
            </a:r>
            <a:r>
              <a:rPr lang="en-US" baseline="0" dirty="0"/>
              <a:t>, making the problem substantially easier than it could be. </a:t>
            </a:r>
          </a:p>
          <a:p>
            <a:endParaRPr lang="en-US" baseline="0" dirty="0"/>
          </a:p>
          <a:p>
            <a:r>
              <a:rPr lang="en-US" baseline="0" dirty="0"/>
              <a:t>There was a reliability constraint that reliability must remain above 85%.  This is substantially less risk averse than many real-world managers would be. </a:t>
            </a:r>
          </a:p>
          <a:p>
            <a:endParaRPr lang="en-US" baseline="0" dirty="0"/>
          </a:p>
          <a:p>
            <a:r>
              <a:rPr lang="en-US" baseline="0" dirty="0"/>
              <a:t>Mention all of the analogous environmental threshold problems.    Also mention that these are just one possible abstraction of values related to an uncertain threshold.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8/13/19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a:t>Reed Group Meeting</a:t>
            </a:r>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8/13/19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8/13/19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8/13/19</a:t>
            </a:fld>
            <a:endParaRPr lang="en-US" dirty="0"/>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8/13/19</a:t>
            </a:fld>
            <a:endParaRPr lang="en-US" dirty="0"/>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8/13/19</a:t>
            </a:fld>
            <a:endParaRPr lang="en-US" dirty="0"/>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8/13/19</a:t>
            </a:fld>
            <a:endParaRPr lang="en-US" dirty="0"/>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8/13/19</a:t>
            </a:fld>
            <a:endParaRPr lang="en-US" dirty="0"/>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8/13/19</a:t>
            </a:fld>
            <a:endParaRPr lang="en-US" dirty="0"/>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8/13/19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8/13/19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hyperlink" Target="https://github.com/antonia-had/Rhodium-LakeProblem-MORDM-workflow/blob/master/plot_policies.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ntonia-had/Radial_convergence_plot"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Rhodium</a:t>
            </a:r>
            <a:br>
              <a:rPr lang="en-US" sz="3200" dirty="0"/>
            </a:br>
            <a:r>
              <a:rPr lang="en-US" sz="3200" dirty="0"/>
              <a:t>The lake problem workflow</a:t>
            </a:r>
          </a:p>
        </p:txBody>
      </p:sp>
      <p:sp>
        <p:nvSpPr>
          <p:cNvPr id="3" name="Subtitle 2"/>
          <p:cNvSpPr>
            <a:spLocks noGrp="1"/>
          </p:cNvSpPr>
          <p:nvPr>
            <p:ph type="subTitle" idx="1"/>
          </p:nvPr>
        </p:nvSpPr>
        <p:spPr>
          <a:xfrm>
            <a:off x="609600" y="3962400"/>
            <a:ext cx="5029200" cy="1524000"/>
          </a:xfrm>
        </p:spPr>
        <p:txBody>
          <a:bodyPr>
            <a:normAutofit/>
          </a:bodyPr>
          <a:lstStyle/>
          <a:p>
            <a:pPr algn="l"/>
            <a:r>
              <a:rPr lang="en-US" sz="2400" dirty="0">
                <a:solidFill>
                  <a:schemeClr val="tx1">
                    <a:lumMod val="95000"/>
                    <a:lumOff val="5000"/>
                  </a:schemeClr>
                </a:solidFill>
                <a:latin typeface="+mj-lt"/>
              </a:rPr>
              <a:t>Antonia Hadjimichael</a:t>
            </a:r>
          </a:p>
          <a:p>
            <a:pPr algn="l"/>
            <a:r>
              <a:rPr lang="en-US" sz="2400" dirty="0">
                <a:solidFill>
                  <a:schemeClr val="tx1">
                    <a:lumMod val="95000"/>
                    <a:lumOff val="5000"/>
                  </a:schemeClr>
                </a:solidFill>
                <a:latin typeface="+mj-lt"/>
              </a:rPr>
              <a:t>INFEWS workshop</a:t>
            </a:r>
          </a:p>
          <a:p>
            <a:pPr algn="l"/>
            <a:r>
              <a:rPr lang="en-US" sz="2400">
                <a:solidFill>
                  <a:schemeClr val="tx1">
                    <a:lumMod val="95000"/>
                    <a:lumOff val="5000"/>
                  </a:schemeClr>
                </a:solidFill>
                <a:latin typeface="+mj-lt"/>
              </a:rPr>
              <a:t>August </a:t>
            </a:r>
            <a:r>
              <a:rPr lang="en-US" sz="2400" dirty="0">
                <a:solidFill>
                  <a:schemeClr val="tx1">
                    <a:lumMod val="95000"/>
                    <a:lumOff val="5000"/>
                  </a:schemeClr>
                </a:solidFill>
                <a:latin typeface="+mj-lt"/>
              </a:rPr>
              <a:t>13, 2019</a:t>
            </a: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a:t> </a:t>
                </a:r>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a:t> = Mass of P in the lake</a:t>
                </a:r>
              </a:p>
              <a:p>
                <a:r>
                  <a:rPr lang="en-US" sz="2000" dirty="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a:t> can be modeled by the following equation:</a:t>
                </a:r>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a:t>Model of lake dynamics</a:t>
            </a:r>
            <a:endParaRPr lang="en-US" dirty="0"/>
          </a:p>
        </p:txBody>
      </p:sp>
    </p:spTree>
    <p:extLst>
      <p:ext uri="{BB962C8B-B14F-4D97-AF65-F5344CB8AC3E}">
        <p14:creationId xmlns:p14="http://schemas.microsoft.com/office/powerpoint/2010/main" val="186773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a:t> </a:t>
                </a:r>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a:t>P Sinks</a:t>
            </a:r>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a:t>Anthropogenic P Inputs</a:t>
            </a:r>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a:t>Natural P Inputs</a:t>
            </a:r>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a:t>Recycled P</a:t>
            </a:r>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a:t>Fluxes of P</a:t>
            </a:r>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dynamics</a:t>
            </a:r>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a:t>Fluxes of P</a:t>
            </a:r>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a:t>Outputs</a:t>
            </a:r>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a:t>Equilibrium</a:t>
            </a:r>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a:t>Inputs</a:t>
            </a:r>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a:t> </a:t>
                </a:r>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8/13/19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a:t>Healthy, Oligotrophic Equilibrium</a:t>
            </a:r>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a:t>Unhealthy, Eutrophic Equilibrium</a:t>
            </a:r>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a:t>Healthy, Oligotrophic Equilibrium</a:t>
            </a:r>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a:t>Unhealthy, Eutrophic Equilibrium</a:t>
            </a:r>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a:t>This figure can be replicated by running </a:t>
            </a:r>
            <a:r>
              <a:rPr lang="en-US" dirty="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a:t>Tipping Point</a:t>
            </a:r>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1752600"/>
              </a:xfrm>
            </p:spPr>
            <p:txBody>
              <a:bodyPr/>
              <a:lstStyle/>
              <a:p>
                <a:r>
                  <a:rPr lang="en-US" dirty="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a:t> that maximize our economic benefits, but also increase P in the lake</a:t>
                </a:r>
              </a:p>
              <a:p>
                <a:r>
                  <a:rPr lang="en-US" dirty="0"/>
                  <a:t>Increase P too much, and we cross a tipping point of no return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1752600"/>
              </a:xfrm>
              <a:blipFill>
                <a:blip r:embed="rId2"/>
                <a:stretch>
                  <a:fillRect l="-1111" t="-27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15000" y="2895600"/>
            <a:ext cx="3352800" cy="250342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57200" y="2971800"/>
                <a:ext cx="5334000" cy="2677656"/>
              </a:xfrm>
              <a:prstGeom prst="rect">
                <a:avLst/>
              </a:prstGeom>
            </p:spPr>
            <p:txBody>
              <a:bodyPr wrap="square">
                <a:spAutoFit/>
              </a:bodyPr>
              <a:lstStyle/>
              <a:p>
                <a:r>
                  <a:rPr lang="en-US" sz="2400" dirty="0"/>
                  <a:t>It is hard to know exactly when we’ll be crossing this tipping point because:</a:t>
                </a:r>
              </a:p>
              <a:p>
                <a:pPr marL="342900" indent="-342900">
                  <a:buFont typeface="Arial" panose="020B0604020202020204" pitchFamily="34" charset="0"/>
                  <a:buChar char="•"/>
                </a:pPr>
                <a:r>
                  <a:rPr lang="en-US" sz="2400" dirty="0"/>
                  <a:t>Rate of inputs depends on stochastic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𝑌</m:t>
                        </m:r>
                      </m:e>
                      <m:sub>
                        <m:r>
                          <a:rPr lang="en-US" sz="2400" i="1">
                            <a:latin typeface="Cambria Math"/>
                          </a:rPr>
                          <m:t>𝑡</m:t>
                        </m:r>
                      </m:sub>
                    </m:sSub>
                  </m:oMath>
                </a14:m>
                <a:endParaRPr lang="en-US" sz="2400" dirty="0"/>
              </a:p>
              <a:p>
                <a:pPr marL="342900" indent="-342900">
                  <a:buFont typeface="Arial" panose="020B0604020202020204" pitchFamily="34" charset="0"/>
                  <a:buChar char="•"/>
                </a:pPr>
                <a:r>
                  <a:rPr lang="en-US" sz="2400" dirty="0"/>
                  <a:t>Rate of inputs is non-linear</a:t>
                </a:r>
              </a:p>
              <a:p>
                <a:pPr marL="342900" indent="-342900">
                  <a:buFont typeface="Arial" panose="020B0604020202020204" pitchFamily="34" charset="0"/>
                  <a:buChar char="•"/>
                </a:pPr>
                <a:r>
                  <a:rPr lang="en-US" sz="2400" dirty="0"/>
                  <a:t>System parameters might be (deeply) uncertain</a:t>
                </a:r>
              </a:p>
            </p:txBody>
          </p:sp>
        </mc:Choice>
        <mc:Fallback xmlns="">
          <p:sp>
            <p:nvSpPr>
              <p:cNvPr id="9" name="Rectangle 8"/>
              <p:cNvSpPr>
                <a:spLocks noRot="1" noChangeAspect="1" noMove="1" noResize="1" noEditPoints="1" noAdjustHandles="1" noChangeArrowheads="1" noChangeShapeType="1" noTextEdit="1"/>
              </p:cNvSpPr>
              <p:nvPr/>
            </p:nvSpPr>
            <p:spPr>
              <a:xfrm>
                <a:off x="457200" y="2971800"/>
                <a:ext cx="5334000" cy="2677656"/>
              </a:xfrm>
              <a:prstGeom prst="rect">
                <a:avLst/>
              </a:prstGeom>
              <a:blipFill>
                <a:blip r:embed="rId4"/>
                <a:stretch>
                  <a:fillRect l="-1714" t="-1822" b="-4100"/>
                </a:stretch>
              </a:blipFill>
            </p:spPr>
            <p:txBody>
              <a:bodyPr/>
              <a:lstStyle/>
              <a:p>
                <a:r>
                  <a:rPr lang="en-US">
                    <a:noFill/>
                  </a:rPr>
                  <a:t> </a:t>
                </a:r>
              </a:p>
            </p:txBody>
          </p:sp>
        </mc:Fallback>
      </mc:AlternateContent>
    </p:spTree>
    <p:extLst>
      <p:ext uri="{BB962C8B-B14F-4D97-AF65-F5344CB8AC3E}">
        <p14:creationId xmlns:p14="http://schemas.microsoft.com/office/powerpoint/2010/main" val="141974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a:latin typeface="Gill Sans MT" panose="020B0502020104020203" pitchFamily="34" charset="0"/>
                <a:ea typeface="CMU Bright" panose="020B0604020202020204" charset="0"/>
                <a:cs typeface="CMU Bright" panose="020B0604020202020204" charset="0"/>
              </a:rPr>
              <a:t>Multi-objective formulation of the Lake Problem</a:t>
            </a: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8/13/19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a:t>Objective 1:</a:t>
            </a:r>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a:t>Maximize Expected Economic Benefits</a:t>
            </a:r>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a:t>Minimize Maximum P Concentration</a:t>
            </a:r>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a:t>Maximize Inertia (Measure of Stability)</a:t>
            </a:r>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a:t>Maximize Reliability (Fraction of Years Below Threshold)</a:t>
            </a:r>
          </a:p>
        </p:txBody>
      </p:sp>
    </p:spTree>
    <p:extLst>
      <p:ext uri="{BB962C8B-B14F-4D97-AF65-F5344CB8AC3E}">
        <p14:creationId xmlns:p14="http://schemas.microsoft.com/office/powerpoint/2010/main" val="3152875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strategies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t>Open loop control (Intertemporal)</a:t>
                </a:r>
              </a:p>
              <a:p>
                <a:pPr marL="400050" lvl="1" indent="0">
                  <a:buNone/>
                </a:pPr>
                <a:r>
                  <a:rPr lang="en-US" sz="2000" b="0" dirty="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a:t>, representing the anthropogenic discharges at each </a:t>
                </a:r>
                <a:r>
                  <a:rPr lang="en-US" sz="2000" dirty="0" err="1"/>
                  <a:t>timestep</a:t>
                </a:r>
                <a:r>
                  <a:rPr lang="en-US" sz="2000" dirty="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a:p>
              <a:p>
                <a:pPr marL="400050" lvl="1" indent="0">
                  <a:buNone/>
                </a:pPr>
                <a:r>
                  <a:rPr lang="en-US" sz="2000" dirty="0"/>
                  <a:t>100 decision variables</a:t>
                </a:r>
              </a:p>
              <a:p>
                <a:pPr marL="457200" indent="-457200">
                  <a:buFont typeface="+mj-lt"/>
                  <a:buAutoNum type="arabicPeriod"/>
                </a:pPr>
                <a:r>
                  <a:rPr lang="en-US" sz="2000" b="1" dirty="0"/>
                  <a:t>Closed loop control (DPS)</a:t>
                </a:r>
              </a:p>
              <a:p>
                <a:pPr marL="400050" lvl="1" indent="0">
                  <a:buNone/>
                </a:pPr>
                <a:r>
                  <a:rPr lang="en-US" sz="2000" dirty="0"/>
                  <a:t>Each candidate solution is a control rule </a:t>
                </a:r>
              </a:p>
              <a:p>
                <a:pPr marL="400050" lvl="1" indent="0">
                  <a:buNone/>
                </a:pPr>
                <a:r>
                  <a:rPr lang="en-US" sz="2000" dirty="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a:t>, to</a:t>
                </a:r>
              </a:p>
              <a:p>
                <a:pPr marL="400050" lvl="1" indent="0">
                  <a:buNone/>
                </a:pPr>
                <a:r>
                  <a:rPr lang="en-US" sz="2000" dirty="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a:p>
              <a:p>
                <a:pPr marL="400050" lvl="1" indent="0">
                  <a:buNone/>
                </a:pPr>
                <a:r>
                  <a:rPr lang="en-US" sz="2000" dirty="0"/>
                  <a:t>6 decision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figure can be replicated by running </a:t>
            </a:r>
            <a:r>
              <a:rPr lang="en-US" dirty="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Disclaimer and additional info</a:t>
            </a:r>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is meant to guide you on the what and why of MORDM using the lake problem. There is a lot of material others have written which I will be reusing because there is no point in reinventing the wheel:  </a:t>
            </a:r>
          </a:p>
          <a:p>
            <a:r>
              <a:rPr lang="en-US" dirty="0">
                <a:latin typeface="+mj-lt"/>
                <a:hlinkClick r:id="rId2"/>
              </a:rPr>
              <a:t>Julie’s GH repository for the system</a:t>
            </a:r>
          </a:p>
          <a:p>
            <a:r>
              <a:rPr lang="en-US" dirty="0">
                <a:latin typeface="+mj-lt"/>
                <a:hlinkClick r:id="rId3"/>
              </a:rPr>
              <a:t>Julie’s paper</a:t>
            </a:r>
            <a:endParaRPr lang="en-US" dirty="0">
              <a:latin typeface="+mj-lt"/>
            </a:endParaRPr>
          </a:p>
          <a:p>
            <a:r>
              <a:rPr lang="en-US" dirty="0">
                <a:latin typeface="+mj-lt"/>
                <a:hlinkClick r:id="rId4"/>
              </a:rPr>
              <a:t>Dave </a:t>
            </a:r>
            <a:r>
              <a:rPr lang="en-US" dirty="0" err="1">
                <a:latin typeface="+mj-lt"/>
                <a:hlinkClick r:id="rId4"/>
              </a:rPr>
              <a:t>Hadka’s</a:t>
            </a:r>
            <a:r>
              <a:rPr lang="en-US" dirty="0">
                <a:latin typeface="+mj-lt"/>
                <a:hlinkClick r:id="rId4"/>
              </a:rPr>
              <a:t> Rhodium example scripts </a:t>
            </a:r>
            <a:r>
              <a:rPr lang="en-US" dirty="0">
                <a:latin typeface="+mj-lt"/>
              </a:rPr>
              <a:t>(that I modified)</a:t>
            </a:r>
          </a:p>
          <a:p>
            <a:r>
              <a:rPr lang="en-US" dirty="0">
                <a:latin typeface="+mj-lt"/>
              </a:rPr>
              <a:t>A lot of these slides have also been prepared by others (Julie Quinn, Jon Herman, Tori Ward, Dave Gold)</a:t>
            </a:r>
          </a:p>
          <a:p>
            <a:r>
              <a:rPr lang="en-US" dirty="0"/>
              <a:t>The scripts and data I’ll be referring to here can be downloaded from </a:t>
            </a:r>
            <a:r>
              <a:rPr lang="en-US" dirty="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Model formulation in Rhodium</a:t>
            </a:r>
            <a:br>
              <a:rPr lang="en-US" dirty="0"/>
            </a:br>
            <a:r>
              <a:rPr lang="en-US" sz="2200" dirty="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err="1">
                <a:solidFill>
                  <a:srgbClr val="0070C0"/>
                </a:solidFill>
                <a:latin typeface="Courier New" panose="02070309020205020404" pitchFamily="49" charset="0"/>
                <a:cs typeface="Courier New" panose="02070309020205020404" pitchFamily="49" charset="0"/>
              </a:rPr>
              <a:t>def</a:t>
            </a:r>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model_name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array_of_levers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array_of_model_parameters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a:solidFill>
                  <a:srgbClr val="0070C0"/>
                </a:solidFill>
                <a:latin typeface="Courier New" panose="02070309020205020404" pitchFamily="49" charset="0"/>
                <a:cs typeface="Courier New" panose="02070309020205020404" pitchFamily="49" charset="0"/>
              </a:rPr>
              <a:t>return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array_of_model_responses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model = Model(</a:t>
            </a:r>
            <a:r>
              <a:rPr lang="en-US" sz="1200" b="1" dirty="0" err="1">
                <a:latin typeface="Courier New" panose="02070309020205020404" pitchFamily="49" charset="0"/>
                <a:cs typeface="Courier New" panose="02070309020205020404" pitchFamily="49" charset="0"/>
              </a:rPr>
              <a:t>model_name</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a:solidFill>
                  <a:srgbClr val="00B050"/>
                </a:solidFill>
                <a:latin typeface="Courier New" panose="02070309020205020404" pitchFamily="49" charset="0"/>
                <a:cs typeface="Courier New" panose="02070309020205020404" pitchFamily="49" charset="0"/>
              </a:rPr>
              <a:t>parameter_name1</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Parameter(“</a:t>
            </a:r>
            <a:r>
              <a:rPr lang="en-US" sz="1200" dirty="0">
                <a:solidFill>
                  <a:srgbClr val="00B050"/>
                </a:solidFill>
                <a:latin typeface="Courier New" panose="02070309020205020404" pitchFamily="49" charset="0"/>
                <a:cs typeface="Courier New" panose="02070309020205020404" pitchFamily="49" charset="0"/>
              </a:rPr>
              <a:t>parameter_name2</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 [Response(“</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Response.MINIMIZE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Response(“</a:t>
            </a:r>
            <a:r>
              <a:rPr lang="en-US" sz="1200" dirty="0">
                <a:solidFill>
                  <a:srgbClr val="00B050"/>
                </a:solidFill>
                <a:latin typeface="Courier New" panose="02070309020205020404" pitchFamily="49" charset="0"/>
                <a:cs typeface="Courier New" panose="02070309020205020404" pitchFamily="49" charset="0"/>
              </a:rPr>
              <a:t>system_objective2</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Response.MAXIMIZE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Response(“</a:t>
            </a:r>
            <a:r>
              <a:rPr lang="en-US" sz="1200" dirty="0">
                <a:solidFill>
                  <a:srgbClr val="00B050"/>
                </a:solidFill>
                <a:latin typeface="Courier New" panose="02070309020205020404" pitchFamily="49" charset="0"/>
                <a:cs typeface="Courier New" panose="02070309020205020404" pitchFamily="49" charset="0"/>
              </a:rPr>
              <a:t>system_objective3</a:t>
            </a:r>
            <a:r>
              <a:rPr lang="en-US" sz="1200" dirty="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a:latin typeface="Courier New" panose="02070309020205020404" pitchFamily="49" charset="0"/>
                <a:cs typeface="Courier New" panose="02070309020205020404" pitchFamily="49" charset="0"/>
              </a:rPr>
              <a:t> &gt;= 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parameter_name1</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5.00</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parameter_name2</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8.5</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a:solidFill>
                  <a:srgbClr val="24292E"/>
                </a:solidFill>
              </a:rPr>
              <a:t>parameters</a:t>
            </a:r>
            <a:r>
              <a:rPr lang="en-US" sz="1400" dirty="0">
                <a:solidFill>
                  <a:srgbClr val="24292E"/>
                </a:solidFill>
              </a:rPr>
              <a:t> of 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we have control over (</a:t>
            </a:r>
            <a:r>
              <a:rPr lang="en-US" sz="1400" b="1" dirty="0">
                <a:solidFill>
                  <a:srgbClr val="24292E"/>
                </a:solidFill>
              </a:rPr>
              <a:t>levers</a:t>
            </a:r>
            <a:r>
              <a:rPr lang="en-US" sz="1400" dirty="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a:solidFill>
                  <a:srgbClr val="24292E"/>
                </a:solidFill>
              </a:rPr>
              <a:t>system model </a:t>
            </a:r>
            <a:r>
              <a:rPr lang="en-US" sz="1400" dirty="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a:t>
            </a:r>
            <a:r>
              <a:rPr lang="en-US" sz="1400" dirty="0">
                <a:solidFill>
                  <a:schemeClr val="bg1">
                    <a:lumMod val="65000"/>
                  </a:schemeClr>
                </a:solidFill>
                <a:latin typeface="Courier New" panose="02070309020205020404" pitchFamily="49" charset="0"/>
                <a:cs typeface="Courier New" panose="02070309020205020404" pitchFamily="49" charset="0"/>
              </a:rPr>
              <a:t>#Body of function</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model.parameters</a:t>
            </a:r>
            <a:r>
              <a:rPr lang="en-US" sz="1050" dirty="0">
                <a:latin typeface="Courier New" panose="02070309020205020404" pitchFamily="49" charset="0"/>
                <a:cs typeface="Courier New" panose="02070309020205020404" pitchFamily="49" charset="0"/>
              </a:rPr>
              <a:t> =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a:cs typeface="Courier New" panose="02070309020205020404" pitchFamily="49" charset="0"/>
              </a:rPr>
              <a:t>Define 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response)</a:t>
            </a:r>
          </a:p>
        </p:txBody>
      </p:sp>
      <p:sp>
        <p:nvSpPr>
          <p:cNvPr id="11" name="Rectangle 10"/>
          <p:cNvSpPr/>
          <p:nvPr/>
        </p:nvSpPr>
        <p:spPr>
          <a:xfrm>
            <a:off x="6172199" y="4449648"/>
            <a:ext cx="3000375" cy="584775"/>
          </a:xfrm>
          <a:prstGeom prst="rect">
            <a:avLst/>
          </a:prstGeom>
        </p:spPr>
        <p:txBody>
          <a:bodyPr wrap="square">
            <a:spAutoFit/>
          </a:bodyPr>
          <a:lstStyle/>
          <a:p>
            <a:r>
              <a:rPr lang="en-US" sz="1600" dirty="0">
                <a:cs typeface="Courier New" panose="02070309020205020404" pitchFamily="49" charset="0"/>
              </a:rPr>
              <a:t>Some 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a:cs typeface="Courier New" panose="02070309020205020404" pitchFamily="49" charset="0"/>
              </a:rPr>
              <a:t>Some parameters are exogenous uncertainties</a:t>
            </a: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a:latin typeface="Courier New" panose="02070309020205020404" pitchFamily="49" charset="0"/>
                <a:cs typeface="Courier New" panose="02070309020205020404" pitchFamily="49" charset="0"/>
              </a:rPr>
              <a:t>setup_cache</a:t>
            </a:r>
            <a:r>
              <a:rPr lang="en-US" sz="1800" dirty="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output =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a:cs typeface="Courier New" panose="02070309020205020404" pitchFamily="49" charset="0"/>
              </a:rPr>
              <a:t>Without using the cache, execute with simply:</a:t>
            </a: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a:cs typeface="Courier New" panose="02070309020205020404" pitchFamily="49" charset="0"/>
              </a:rPr>
              <a:t>We can use cache to store intermediate results and also reuse them later without having to rerun the optimization</a:t>
            </a:r>
          </a:p>
        </p:txBody>
      </p:sp>
      <p:sp>
        <p:nvSpPr>
          <p:cNvPr id="25" name="Rectangle 24"/>
          <p:cNvSpPr/>
          <p:nvPr/>
        </p:nvSpPr>
        <p:spPr>
          <a:xfrm>
            <a:off x="447675" y="4111420"/>
            <a:ext cx="6734175" cy="400110"/>
          </a:xfrm>
          <a:prstGeom prst="rect">
            <a:avLst/>
          </a:prstGeom>
        </p:spPr>
        <p:txBody>
          <a:bodyPr wrap="square">
            <a:spAutoFit/>
          </a:bodyPr>
          <a:lstStyle/>
          <a:p>
            <a:r>
              <a:rPr lang="en-US" sz="2000" dirty="0">
                <a:cs typeface="Courier New" panose="02070309020205020404" pitchFamily="49" charset="0"/>
              </a:rPr>
              <a:t>To store outputs:</a:t>
            </a: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a:cs typeface="Courier New" panose="02070309020205020404" pitchFamily="49" charset="0"/>
              </a:rPr>
              <a:t>To store only objectives:</a:t>
            </a: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a:cs typeface="Courier New" panose="02070309020205020404" pitchFamily="49" charset="0"/>
              </a:rPr>
              <a:t>To load:</a:t>
            </a: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load('</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p>
          <a:p>
            <a:r>
              <a:rPr lang="en-US" sz="1400" dirty="0">
                <a:latin typeface="Courier New" panose="02070309020205020404" pitchFamily="49" charset="0"/>
                <a:cs typeface="Courier New" panose="02070309020205020404" pitchFamily="49" charset="0"/>
              </a:rPr>
              <a:t>    </a:t>
            </a:r>
            <a:r>
              <a:rPr lang="en-US" sz="1400" dirty="0">
                <a:solidFill>
                  <a:schemeClr val="bg1">
                    <a:lumMod val="65000"/>
                  </a:schemeClr>
                </a:solidFill>
                <a:latin typeface="Courier New" panose="02070309020205020404" pitchFamily="49" charset="0"/>
                <a:cs typeface="Courier New" panose="02070309020205020404" pitchFamily="49" charset="0"/>
              </a:rPr>
              <a:t>#Body of function</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a:cs typeface="Courier New" panose="02070309020205020404" pitchFamily="49" charset="0"/>
              </a:rPr>
              <a:t>Define 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response)</a:t>
            </a:r>
          </a:p>
        </p:txBody>
      </p:sp>
      <p:sp>
        <p:nvSpPr>
          <p:cNvPr id="11" name="Rectangle 10"/>
          <p:cNvSpPr/>
          <p:nvPr/>
        </p:nvSpPr>
        <p:spPr>
          <a:xfrm>
            <a:off x="6172199" y="4449648"/>
            <a:ext cx="3000375" cy="584775"/>
          </a:xfrm>
          <a:prstGeom prst="rect">
            <a:avLst/>
          </a:prstGeom>
        </p:spPr>
        <p:txBody>
          <a:bodyPr wrap="square">
            <a:spAutoFit/>
          </a:bodyPr>
          <a:lstStyle/>
          <a:p>
            <a:r>
              <a:rPr lang="en-US" sz="1600" dirty="0">
                <a:cs typeface="Courier New" panose="02070309020205020404" pitchFamily="49" charset="0"/>
              </a:rPr>
              <a:t>This strategy uses a DPS function as a lever</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a:cs typeface="Courier New" panose="02070309020205020404" pitchFamily="49" charset="0"/>
              </a:rPr>
              <a:t>Some parameters are exogenous uncertainties</a:t>
            </a: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a:latin typeface="Courier New" panose="02070309020205020404" pitchFamily="49" charset="0"/>
                <a:cs typeface="Courier New" panose="02070309020205020404" pitchFamily="49" charset="0"/>
              </a:rPr>
              <a:t>setup_cache</a:t>
            </a:r>
            <a:r>
              <a:rPr lang="en-US" sz="1800" dirty="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a:cs typeface="Courier New" panose="02070309020205020404" pitchFamily="49" charset="0"/>
              </a:rPr>
              <a:t>We can use cache to store intermediate results and also reuse them later without having to rerun the optimization</a:t>
            </a:r>
          </a:p>
        </p:txBody>
      </p:sp>
      <p:sp>
        <p:nvSpPr>
          <p:cNvPr id="12" name="Rectangle 11"/>
          <p:cNvSpPr/>
          <p:nvPr/>
        </p:nvSpPr>
        <p:spPr>
          <a:xfrm>
            <a:off x="504825" y="3352800"/>
            <a:ext cx="6734175" cy="400110"/>
          </a:xfrm>
          <a:prstGeom prst="rect">
            <a:avLst/>
          </a:prstGeom>
        </p:spPr>
        <p:txBody>
          <a:bodyPr wrap="square">
            <a:spAutoFit/>
          </a:bodyPr>
          <a:lstStyle/>
          <a:p>
            <a:r>
              <a:rPr lang="en-US" sz="2000" dirty="0">
                <a:cs typeface="Courier New" panose="02070309020205020404" pitchFamily="49" charset="0"/>
              </a:rPr>
              <a:t>Without using the cache, execute with simply:</a:t>
            </a: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a:cs typeface="Courier New" panose="02070309020205020404" pitchFamily="49" charset="0"/>
              </a:rPr>
              <a:t>To store outputs:</a:t>
            </a: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a:cs typeface="Courier New" panose="02070309020205020404" pitchFamily="49" charset="0"/>
              </a:rPr>
              <a:t>To store only objectives:</a:t>
            </a: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a:cs typeface="Courier New" panose="02070309020205020404" pitchFamily="49" charset="0"/>
              </a:rPr>
              <a:t>To load:</a:t>
            </a: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 load('</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457200" y="1447800"/>
            <a:ext cx="8229600" cy="4724400"/>
          </a:xfrm>
        </p:spPr>
        <p:txBody>
          <a:bodyPr>
            <a:normAutofit/>
          </a:bodyPr>
          <a:lstStyle/>
          <a:p>
            <a:r>
              <a:rPr lang="en-US" dirty="0">
                <a:latin typeface="+mj-lt"/>
              </a:rPr>
              <a:t>This optimization can also be run with Borg (as was done in the paper).</a:t>
            </a:r>
          </a:p>
          <a:p>
            <a:r>
              <a:rPr lang="en-US" dirty="0">
                <a:latin typeface="+mj-lt"/>
              </a:rPr>
              <a:t>This is still a beta version functionality of Project Platypus but to do so, download </a:t>
            </a:r>
            <a:r>
              <a:rPr lang="en-US" dirty="0">
                <a:latin typeface="+mj-lt"/>
                <a:hlinkClick r:id="rId2"/>
              </a:rPr>
              <a:t>wrappers.py</a:t>
            </a:r>
            <a:r>
              <a:rPr lang="en-US" dirty="0">
                <a:latin typeface="+mj-lt"/>
              </a:rPr>
              <a:t> and place it in the platypus repository system files.</a:t>
            </a:r>
          </a:p>
          <a:p>
            <a:r>
              <a:rPr lang="en-US" dirty="0">
                <a:latin typeface="+mj-lt"/>
              </a:rPr>
              <a:t>Rerun “</a:t>
            </a:r>
            <a:r>
              <a:rPr lang="en-US" sz="2200" dirty="0">
                <a:latin typeface="Courier New" panose="02070309020205020404" pitchFamily="49" charset="0"/>
                <a:cs typeface="Courier New" panose="02070309020205020404" pitchFamily="49" charset="0"/>
              </a:rPr>
              <a:t>python setup.py install</a:t>
            </a:r>
            <a:r>
              <a:rPr lang="en-US" dirty="0">
                <a:latin typeface="+mj-lt"/>
              </a:rPr>
              <a:t>”.</a:t>
            </a:r>
          </a:p>
          <a:p>
            <a:r>
              <a:rPr lang="en-US">
                <a:latin typeface="+mj-lt"/>
              </a:rPr>
              <a:t>To </a:t>
            </a:r>
            <a:r>
              <a:rPr lang="en-US" dirty="0">
                <a:latin typeface="+mj-lt"/>
              </a:rPr>
              <a:t>run, add this to the top of your code:</a:t>
            </a:r>
          </a:p>
          <a:p>
            <a:r>
              <a:rPr lang="en-US" sz="2000" dirty="0">
                <a:latin typeface="Courier New" panose="02070309020205020404" pitchFamily="49" charset="0"/>
                <a:cs typeface="Courier New" panose="02070309020205020404" pitchFamily="49" charset="0"/>
              </a:rPr>
              <a:t>from platypus import wrappers</a:t>
            </a:r>
          </a:p>
          <a:p>
            <a:r>
              <a:rPr lang="en-US" dirty="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tradeoffs with Rhodium</a:t>
            </a:r>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a:latin typeface="+mj-lt"/>
              </a:rPr>
              <a:t>To explore the two sets of candidate strategies using the tools provided by Rhodium, we need to merge them into a single dataset. We can do so by adding a key to each solution identified by each strategy:</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0</a:t>
            </a:r>
          </a:p>
          <a:p>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4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tradeoffs with Rhodium</a:t>
            </a:r>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a:t>We can visualize the two sets with </a:t>
            </a:r>
            <a:r>
              <a:rPr lang="en-US" dirty="0">
                <a:hlinkClick r:id="rId2"/>
              </a:rPr>
              <a:t>J3</a:t>
            </a:r>
            <a:r>
              <a:rPr lang="en-US" dirty="0"/>
              <a:t>.</a:t>
            </a:r>
          </a:p>
          <a:p>
            <a:r>
              <a:rPr lang="en-US" dirty="0"/>
              <a:t>We’d need to import it 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outcomes of this training</a:t>
            </a:r>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a:latin typeface="+mj-lt"/>
              </a:rPr>
              <a:t>Use Rhodium for:</a:t>
            </a:r>
          </a:p>
          <a:p>
            <a:pPr marL="971550" lvl="1" indent="-514350">
              <a:buFont typeface="+mj-lt"/>
              <a:buAutoNum type="romanLcPeriod"/>
            </a:pPr>
            <a:r>
              <a:rPr lang="en-US" dirty="0">
                <a:latin typeface="+mj-lt"/>
              </a:rPr>
              <a:t>Optimization to generate alternatives</a:t>
            </a:r>
          </a:p>
          <a:p>
            <a:pPr marL="971550" lvl="1" indent="-514350">
              <a:buFont typeface="+mj-lt"/>
              <a:buAutoNum type="romanLcPeriod"/>
            </a:pPr>
            <a:r>
              <a:rPr lang="en-US" dirty="0">
                <a:latin typeface="+mj-lt"/>
              </a:rPr>
              <a:t>Exploratory modeling for multiple states of the world</a:t>
            </a:r>
          </a:p>
          <a:p>
            <a:pPr marL="971550" lvl="1" indent="-514350">
              <a:buFont typeface="+mj-lt"/>
              <a:buAutoNum type="romanLcPeriod"/>
            </a:pPr>
            <a:r>
              <a:rPr lang="en-US" dirty="0">
                <a:latin typeface="+mj-lt"/>
              </a:rPr>
              <a:t>Assess the robustness of candidate solutions</a:t>
            </a:r>
          </a:p>
          <a:p>
            <a:pPr marL="971550" lvl="1" indent="-514350">
              <a:buFont typeface="+mj-lt"/>
              <a:buAutoNum type="romanLcPeriod"/>
            </a:pPr>
            <a:r>
              <a:rPr lang="en-US" dirty="0">
                <a:latin typeface="+mj-lt"/>
              </a:rPr>
              <a:t>Sensitivity analysis to identify key factors for failure</a:t>
            </a:r>
          </a:p>
          <a:p>
            <a:pPr marL="571500" indent="-514350">
              <a:buFont typeface="+mj-lt"/>
              <a:buAutoNum type="arabicPeriod"/>
            </a:pPr>
            <a:r>
              <a:rPr lang="en-US" dirty="0">
                <a:latin typeface="+mj-lt"/>
              </a:rPr>
              <a:t>Highlight the importance of these steps in the context of MORDM</a:t>
            </a:r>
          </a:p>
          <a:p>
            <a:pPr marL="571500" indent="-514350">
              <a:buFont typeface="+mj-lt"/>
              <a:buAutoNum type="arabicPeriod"/>
            </a:pPr>
            <a:r>
              <a:rPr lang="en-US" dirty="0">
                <a:latin typeface="+mj-lt"/>
              </a:rPr>
              <a:t>Demonstrate the value of Direct Policy Search (DPS)</a:t>
            </a:r>
          </a:p>
          <a:p>
            <a:pPr marL="571500" indent="-514350">
              <a:buFont typeface="+mj-lt"/>
              <a:buAutoNum type="arabicPeriod"/>
            </a:pPr>
            <a:r>
              <a:rPr lang="en-US" dirty="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8" y="1143000"/>
            <a:ext cx="5280842" cy="5038129"/>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a:t>DPS</a:t>
            </a:r>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a:t>Intertemporal</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11" y="17719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p:cNvSpPr txBox="1"/>
          <p:nvPr/>
        </p:nvSpPr>
        <p:spPr>
          <a:xfrm>
            <a:off x="8464006" y="2758605"/>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3085279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a:t>The results indicate that the DPS strategy was able to find 31 non-dominated solutions whereas the intertemporal strategy found 24 (running Borg for 20000 NFE).</a:t>
            </a:r>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Multiple DPS solutions outperform intertemporal solutions in every objective. </a:t>
            </a:r>
          </a:p>
          <a:p>
            <a:r>
              <a:rPr lang="en-US" dirty="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 y="2827145"/>
            <a:ext cx="3658272" cy="2964462"/>
          </a:xfrm>
          <a:prstGeom prst="rect">
            <a:avLst/>
          </a:prstGeom>
        </p:spPr>
      </p:pic>
    </p:spTree>
    <p:extLst>
      <p:ext uri="{BB962C8B-B14F-4D97-AF65-F5344CB8AC3E}">
        <p14:creationId xmlns:p14="http://schemas.microsoft.com/office/powerpoint/2010/main" val="342128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448887" y="1371600"/>
            <a:ext cx="8229600" cy="2878785"/>
          </a:xfrm>
        </p:spPr>
        <p:txBody>
          <a:bodyPr>
            <a:normAutofit/>
          </a:bodyPr>
          <a:lstStyle/>
          <a:p>
            <a:r>
              <a:rPr lang="en-US" dirty="0"/>
              <a:t>Doing the analysis in this manner, keeps all solutions found between the two strategies. Some of these solutions might be dominated by solutions found using the other strategy. </a:t>
            </a:r>
          </a:p>
          <a:p>
            <a:r>
              <a:rPr lang="en-US" dirty="0"/>
              <a:t>We can sort all solutions for non-dominance and generate an overall set of non-dominated solutions. </a:t>
            </a:r>
          </a:p>
          <a:p>
            <a:r>
              <a:rPr lang="en-US" dirty="0"/>
              <a:t>To do so one can use </a:t>
            </a:r>
            <a:r>
              <a:rPr lang="en-US" dirty="0">
                <a:hlinkClick r:id="rId2"/>
              </a:rPr>
              <a:t>pareto.py</a:t>
            </a:r>
            <a:r>
              <a:rPr lang="en-US" dirty="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p>
        </p:txBody>
      </p:sp>
    </p:spTree>
    <p:extLst>
      <p:ext uri="{BB962C8B-B14F-4D97-AF65-F5344CB8AC3E}">
        <p14:creationId xmlns:p14="http://schemas.microsoft.com/office/powerpoint/2010/main" val="407005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a:t>DPS solution with highest economic benefits</a:t>
            </a:r>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a:t>DPS solution with highest reliability</a:t>
            </a:r>
          </a:p>
        </p:txBody>
      </p:sp>
      <p:pic>
        <p:nvPicPr>
          <p:cNvPr id="10" name="Picture 9"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3769" y="1288438"/>
            <a:ext cx="3092971" cy="2774577"/>
          </a:xfrm>
          <a:prstGeom prst="rect">
            <a:avLst/>
          </a:prstGeom>
        </p:spPr>
      </p:pic>
      <p:pic>
        <p:nvPicPr>
          <p:cNvPr id="11" name="Picture 10"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33195" t="26970" r="36099" b="24343"/>
          <a:stretch/>
        </p:blipFill>
        <p:spPr>
          <a:xfrm>
            <a:off x="1427440" y="3886200"/>
            <a:ext cx="2915959" cy="2521910"/>
          </a:xfrm>
          <a:prstGeom prst="rect">
            <a:avLst/>
          </a:prstGeom>
        </p:spPr>
      </p:pic>
      <p:sp>
        <p:nvSpPr>
          <p:cNvPr id="16" name="TextBox 15"/>
          <p:cNvSpPr txBox="1"/>
          <p:nvPr/>
        </p:nvSpPr>
        <p:spPr>
          <a:xfrm>
            <a:off x="8464006" y="3212068"/>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151800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a:t>Intertemporal solution with highest economic benefits</a:t>
            </a:r>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a:t>Intertemporal solution with highest reliability</a:t>
            </a:r>
          </a:p>
        </p:txBody>
      </p:sp>
      <p:pic>
        <p:nvPicPr>
          <p:cNvPr id="16" name="Picture 1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483822"/>
            <a:ext cx="3016208" cy="2738798"/>
          </a:xfrm>
          <a:prstGeom prst="rect">
            <a:avLst/>
          </a:prstGeom>
        </p:spPr>
      </p:pic>
      <p:pic>
        <p:nvPicPr>
          <p:cNvPr id="17" name="Picture 16" descr="Java High Dimensional Visualization"/>
          <p:cNvPicPr>
            <a:picLocks noChangeAspect="1"/>
          </p:cNvPicPr>
          <p:nvPr/>
        </p:nvPicPr>
        <p:blipFill rotWithShape="1">
          <a:blip r:embed="rId3">
            <a:extLst>
              <a:ext uri="{28A0092B-C50C-407E-A947-70E740481C1C}">
                <a14:useLocalDpi xmlns:a14="http://schemas.microsoft.com/office/drawing/2010/main" val="0"/>
              </a:ext>
            </a:extLst>
          </a:blip>
          <a:srcRect l="34166" t="27082" r="35000" b="24029"/>
          <a:stretch/>
        </p:blipFill>
        <p:spPr>
          <a:xfrm>
            <a:off x="1379614" y="3906662"/>
            <a:ext cx="2819400" cy="2438400"/>
          </a:xfrm>
          <a:prstGeom prst="rect">
            <a:avLst/>
          </a:prstGeom>
        </p:spPr>
      </p:pic>
      <p:pic>
        <p:nvPicPr>
          <p:cNvPr id="20" name="Picture 19"/>
          <p:cNvPicPr>
            <a:picLocks noChangeAspect="1"/>
          </p:cNvPicPr>
          <p:nvPr/>
        </p:nvPicPr>
        <p:blipFill>
          <a:blip r:embed="rId4"/>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8464006" y="3212068"/>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63363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ea typeface="CMU Bright" panose="02000603000000000000" pitchFamily="2" charset="0"/>
                <a:cs typeface="CMU Bright" panose="02000603000000000000" pitchFamily="2" charset="0"/>
              </a:rPr>
              <a:pPr/>
              <a:t>8/13/19</a:t>
            </a:fld>
            <a:endParaRPr lang="en-US" sz="1200" dirty="0">
              <a:solidFill>
                <a:schemeClr val="tx1">
                  <a:tint val="75000"/>
                </a:schemeClr>
              </a:solidFill>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19" y="4267200"/>
            <a:ext cx="2974727" cy="2093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 y="821293"/>
            <a:ext cx="5872919" cy="4416562"/>
          </a:xfrm>
          <a:prstGeom prst="rect">
            <a:avLst/>
          </a:prstGeom>
        </p:spPr>
      </p:pic>
      <p:sp>
        <p:nvSpPr>
          <p:cNvPr id="14"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To generate this figure run </a:t>
            </a:r>
            <a:r>
              <a:rPr lang="en-US" dirty="0">
                <a:latin typeface="+mj-lt"/>
                <a:hlinkClick r:id="rId4"/>
              </a:rPr>
              <a:t>this script</a:t>
            </a:r>
            <a:r>
              <a:rPr lang="en-US" dirty="0">
                <a:latin typeface="+mj-lt"/>
              </a:rPr>
              <a:t>. </a:t>
            </a:r>
          </a:p>
        </p:txBody>
      </p:sp>
      <p:sp>
        <p:nvSpPr>
          <p:cNvPr id="16" name="TextBox 15"/>
          <p:cNvSpPr txBox="1"/>
          <p:nvPr/>
        </p:nvSpPr>
        <p:spPr>
          <a:xfrm rot="18335084">
            <a:off x="3781446" y="3280121"/>
            <a:ext cx="1828800" cy="307777"/>
          </a:xfrm>
          <a:prstGeom prst="rect">
            <a:avLst/>
          </a:prstGeom>
          <a:noFill/>
        </p:spPr>
        <p:txBody>
          <a:bodyPr wrap="square" rtlCol="0">
            <a:spAutoFit/>
          </a:bodyPr>
          <a:lstStyle/>
          <a:p>
            <a:pPr algn="r"/>
            <a:r>
              <a:rPr lang="en-US" sz="1400" dirty="0"/>
              <a:t>DPS highest reliability</a:t>
            </a:r>
          </a:p>
        </p:txBody>
      </p:sp>
      <p:sp>
        <p:nvSpPr>
          <p:cNvPr id="17" name="TextBox 16"/>
          <p:cNvSpPr txBox="1"/>
          <p:nvPr/>
        </p:nvSpPr>
        <p:spPr>
          <a:xfrm>
            <a:off x="3352800" y="2191081"/>
            <a:ext cx="1828800" cy="307777"/>
          </a:xfrm>
          <a:prstGeom prst="rect">
            <a:avLst/>
          </a:prstGeom>
          <a:noFill/>
        </p:spPr>
        <p:txBody>
          <a:bodyPr wrap="square" rtlCol="0">
            <a:spAutoFit/>
          </a:bodyPr>
          <a:lstStyle/>
          <a:p>
            <a:pPr algn="r"/>
            <a:r>
              <a:rPr lang="en-US" sz="1400" dirty="0"/>
              <a:t>DPS highest benefits</a:t>
            </a:r>
          </a:p>
        </p:txBody>
      </p:sp>
      <p:sp>
        <p:nvSpPr>
          <p:cNvPr id="19" name="TextBox 18"/>
          <p:cNvSpPr txBox="1"/>
          <p:nvPr/>
        </p:nvSpPr>
        <p:spPr>
          <a:xfrm rot="16200000">
            <a:off x="2821518" y="3322844"/>
            <a:ext cx="1580934" cy="307777"/>
          </a:xfrm>
          <a:prstGeom prst="rect">
            <a:avLst/>
          </a:prstGeom>
          <a:noFill/>
        </p:spPr>
        <p:txBody>
          <a:bodyPr wrap="square" rtlCol="0">
            <a:spAutoFit/>
          </a:bodyPr>
          <a:lstStyle/>
          <a:p>
            <a:pPr algn="r"/>
            <a:r>
              <a:rPr lang="en-US" sz="1400" dirty="0"/>
              <a:t>Critical P threshold</a:t>
            </a:r>
          </a:p>
        </p:txBody>
      </p:sp>
      <p:sp>
        <p:nvSpPr>
          <p:cNvPr id="20" name="TextBox 19"/>
          <p:cNvSpPr txBox="1"/>
          <p:nvPr/>
        </p:nvSpPr>
        <p:spPr>
          <a:xfrm>
            <a:off x="8464006" y="3821668"/>
            <a:ext cx="679994" cy="369332"/>
          </a:xfrm>
          <a:prstGeom prst="rect">
            <a:avLst/>
          </a:prstGeom>
          <a:noFill/>
        </p:spPr>
        <p:txBody>
          <a:bodyPr wrap="none" rtlCol="0">
            <a:spAutoFit/>
          </a:bodyPr>
          <a:lstStyle/>
          <a:p>
            <a:r>
              <a:rPr lang="en-US" dirty="0"/>
              <a:t>Fig. 6</a:t>
            </a:r>
          </a:p>
        </p:txBody>
      </p:sp>
    </p:spTree>
    <p:extLst>
      <p:ext uri="{BB962C8B-B14F-4D97-AF65-F5344CB8AC3E}">
        <p14:creationId xmlns:p14="http://schemas.microsoft.com/office/powerpoint/2010/main" val="328551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490451" y="1257300"/>
            <a:ext cx="8229600" cy="1333500"/>
          </a:xfrm>
        </p:spPr>
        <p:txBody>
          <a:bodyPr>
            <a:normAutofit/>
          </a:bodyPr>
          <a:lstStyle/>
          <a:p>
            <a:r>
              <a:rPr lang="en-US" sz="1800" b="1" dirty="0"/>
              <a:t>Policy diagnostics</a:t>
            </a:r>
            <a:r>
              <a:rPr lang="en-US" sz="1800" dirty="0"/>
              <a:t>: </a:t>
            </a:r>
            <a:r>
              <a:rPr lang="en-US" sz="1800" i="1" dirty="0"/>
              <a:t>What makes the identified policies different and how do they affect the system?</a:t>
            </a:r>
          </a:p>
          <a:p>
            <a:r>
              <a:rPr lang="en-US" sz="1800" dirty="0"/>
              <a:t>This very important step allows us to investigate the candidate policies in more depth and derive insight about the system and how to best manage it. </a:t>
            </a:r>
          </a:p>
          <a:p>
            <a:endParaRPr lang="en-US" sz="1800" dirty="0"/>
          </a:p>
          <a:p>
            <a:pPr marL="0" indent="0"/>
            <a:endParaRPr lang="en-US" sz="1800"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67400" y="2786842"/>
            <a:ext cx="3340895" cy="25117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04800" y="2754976"/>
                <a:ext cx="5257800" cy="3139321"/>
              </a:xfrm>
              <a:prstGeom prst="rect">
                <a:avLst/>
              </a:prstGeom>
            </p:spPr>
            <p:txBody>
              <a:bodyPr wrap="square">
                <a:spAutoFit/>
              </a:bodyPr>
              <a:lstStyle/>
              <a:p>
                <a:r>
                  <a:rPr lang="en-US" dirty="0"/>
                  <a:t>Both solutions map low P concentrations,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a:rPr>
                          <m:t>𝑡</m:t>
                        </m:r>
                      </m:sub>
                    </m:sSub>
                  </m:oMath>
                </a14:m>
                <a:r>
                  <a:rPr lang="en-US" dirty="0"/>
                  <a:t> , to higher P releases,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a:t>, and prescribe decreased releases as the concentration increases. </a:t>
                </a:r>
              </a:p>
              <a:p>
                <a:r>
                  <a:rPr lang="en-US" dirty="0"/>
                  <a:t>The most reliable policy is more conservative, starting to decrease its emissions earlier. </a:t>
                </a:r>
              </a:p>
              <a:p>
                <a:r>
                  <a:rPr lang="en-US" dirty="0"/>
                  <a:t>Both policies start increasing discharges beyond some lake P concentration, with the benefits-maximizing solution doing so at lower values. This appears to be as the levels approach the tipping point, beyond which it is best to further maximize economic benefits.</a:t>
                </a:r>
              </a:p>
            </p:txBody>
          </p:sp>
        </mc:Choice>
        <mc:Fallback xmlns="">
          <p:sp>
            <p:nvSpPr>
              <p:cNvPr id="9" name="Rectangle 8"/>
              <p:cNvSpPr>
                <a:spLocks noRot="1" noChangeAspect="1" noMove="1" noResize="1" noEditPoints="1" noAdjustHandles="1" noChangeArrowheads="1" noChangeShapeType="1" noTextEdit="1"/>
              </p:cNvSpPr>
              <p:nvPr/>
            </p:nvSpPr>
            <p:spPr>
              <a:xfrm>
                <a:off x="304800" y="2754976"/>
                <a:ext cx="5257800" cy="3139321"/>
              </a:xfrm>
              <a:prstGeom prst="rect">
                <a:avLst/>
              </a:prstGeom>
              <a:blipFill>
                <a:blip r:embed="rId3"/>
                <a:stretch>
                  <a:fillRect l="-927" t="-1165" r="-348" b="-2136"/>
                </a:stretch>
              </a:blipFill>
            </p:spPr>
            <p:txBody>
              <a:bodyPr/>
              <a:lstStyle/>
              <a:p>
                <a:r>
                  <a:rPr lang="en-US">
                    <a:noFill/>
                  </a:rPr>
                  <a:t> </a:t>
                </a:r>
              </a:p>
            </p:txBody>
          </p:sp>
        </mc:Fallback>
      </mc:AlternateContent>
      <p:sp>
        <p:nvSpPr>
          <p:cNvPr id="22" name="Oval 21"/>
          <p:cNvSpPr/>
          <p:nvPr/>
        </p:nvSpPr>
        <p:spPr>
          <a:xfrm>
            <a:off x="6248400" y="3092301"/>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985148" y="3982792"/>
            <a:ext cx="1409700" cy="5130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38342" y="3221494"/>
            <a:ext cx="1500857"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Robustness Assessment</a:t>
            </a:r>
          </a:p>
        </p:txBody>
      </p:sp>
      <p:sp>
        <p:nvSpPr>
          <p:cNvPr id="3" name="Content Placeholder 2"/>
          <p:cNvSpPr>
            <a:spLocks noGrp="1"/>
          </p:cNvSpPr>
          <p:nvPr>
            <p:ph idx="1"/>
          </p:nvPr>
        </p:nvSpPr>
        <p:spPr>
          <a:xfrm>
            <a:off x="457200" y="1219200"/>
            <a:ext cx="8229600" cy="4800600"/>
          </a:xfrm>
        </p:spPr>
        <p:txBody>
          <a:bodyPr/>
          <a:lstStyle/>
          <a:p>
            <a:r>
              <a:rPr lang="en-US" dirty="0"/>
              <a:t>Evaluated the performance of Intertemporal and DPS solutions on 1,000 Latin hypercube samples of parameter values, or “States of the World” (SOWs):</a:t>
            </a:r>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a:t>Parameter</a:t>
                      </a:r>
                    </a:p>
                  </a:txBody>
                  <a:tcPr/>
                </a:tc>
                <a:tc>
                  <a:txBody>
                    <a:bodyPr/>
                    <a:lstStyle/>
                    <a:p>
                      <a:pPr algn="ctr"/>
                      <a:r>
                        <a:rPr lang="en-US" dirty="0"/>
                        <a:t>Base</a:t>
                      </a:r>
                      <a:r>
                        <a:rPr lang="en-US" baseline="0" dirty="0"/>
                        <a:t> Value</a:t>
                      </a:r>
                      <a:endParaRPr lang="en-US" dirty="0"/>
                    </a:p>
                  </a:txBody>
                  <a:tcPr/>
                </a:tc>
                <a:tc>
                  <a:txBody>
                    <a:bodyPr/>
                    <a:lstStyle/>
                    <a:p>
                      <a:pPr algn="ctr"/>
                      <a:r>
                        <a:rPr lang="en-US" dirty="0"/>
                        <a:t>Minimum</a:t>
                      </a:r>
                    </a:p>
                  </a:txBody>
                  <a:tcPr/>
                </a:tc>
                <a:tc>
                  <a:txBody>
                    <a:bodyPr/>
                    <a:lstStyle/>
                    <a:p>
                      <a:pPr algn="ctr"/>
                      <a:r>
                        <a:rPr lang="en-US" dirty="0"/>
                        <a:t>Maximum</a:t>
                      </a:r>
                    </a:p>
                  </a:txBody>
                  <a:tcPr/>
                </a:tc>
                <a:extLst>
                  <a:ext uri="{0D108BD9-81ED-4DB2-BD59-A6C34878D82A}">
                    <a16:rowId xmlns:a16="http://schemas.microsoft.com/office/drawing/2014/main" val="10000"/>
                  </a:ext>
                </a:extLst>
              </a:tr>
              <a:tr h="370840">
                <a:tc>
                  <a:txBody>
                    <a:bodyPr/>
                    <a:lstStyle/>
                    <a:p>
                      <a:pPr algn="ctr"/>
                      <a:r>
                        <a:rPr lang="en-US" dirty="0"/>
                        <a:t>b</a:t>
                      </a:r>
                    </a:p>
                  </a:txBody>
                  <a:tcPr/>
                </a:tc>
                <a:tc>
                  <a:txBody>
                    <a:bodyPr/>
                    <a:lstStyle/>
                    <a:p>
                      <a:pPr algn="ctr"/>
                      <a:r>
                        <a:rPr lang="en-US" dirty="0"/>
                        <a:t>0.42</a:t>
                      </a:r>
                    </a:p>
                  </a:txBody>
                  <a:tcPr/>
                </a:tc>
                <a:tc>
                  <a:txBody>
                    <a:bodyPr/>
                    <a:lstStyle/>
                    <a:p>
                      <a:pPr algn="ctr"/>
                      <a:r>
                        <a:rPr lang="en-US" dirty="0"/>
                        <a:t>0.1</a:t>
                      </a:r>
                    </a:p>
                  </a:txBody>
                  <a:tcPr/>
                </a:tc>
                <a:tc>
                  <a:txBody>
                    <a:bodyPr/>
                    <a:lstStyle/>
                    <a:p>
                      <a:pPr algn="ctr"/>
                      <a:r>
                        <a:rPr lang="en-US" dirty="0"/>
                        <a:t>0.45</a:t>
                      </a:r>
                    </a:p>
                  </a:txBody>
                  <a:tcPr/>
                </a:tc>
                <a:extLst>
                  <a:ext uri="{0D108BD9-81ED-4DB2-BD59-A6C34878D82A}">
                    <a16:rowId xmlns:a16="http://schemas.microsoft.com/office/drawing/2014/main" val="10001"/>
                  </a:ext>
                </a:extLst>
              </a:tr>
              <a:tr h="370840">
                <a:tc>
                  <a:txBody>
                    <a:bodyPr/>
                    <a:lstStyle/>
                    <a:p>
                      <a:pPr algn="ctr"/>
                      <a:r>
                        <a:rPr lang="en-US" dirty="0"/>
                        <a:t>q</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dirty="0"/>
                        <a:t>4.5</a:t>
                      </a:r>
                    </a:p>
                  </a:txBody>
                  <a:tcPr/>
                </a:tc>
                <a:extLst>
                  <a:ext uri="{0D108BD9-81ED-4DB2-BD59-A6C34878D82A}">
                    <a16:rowId xmlns:a16="http://schemas.microsoft.com/office/drawing/2014/main" val="10002"/>
                  </a:ext>
                </a:extLst>
              </a:tr>
              <a:tr h="370840">
                <a:tc>
                  <a:txBody>
                    <a:bodyPr/>
                    <a:lstStyle/>
                    <a:p>
                      <a:pPr algn="ctr"/>
                      <a:r>
                        <a:rPr lang="en-US" dirty="0">
                          <a:latin typeface="Calibri"/>
                        </a:rPr>
                        <a:t>µ</a:t>
                      </a:r>
                      <a:endParaRPr lang="en-US" dirty="0"/>
                    </a:p>
                  </a:txBody>
                  <a:tcPr/>
                </a:tc>
                <a:tc>
                  <a:txBody>
                    <a:bodyPr/>
                    <a:lstStyle/>
                    <a:p>
                      <a:pPr algn="ctr"/>
                      <a:r>
                        <a:rPr lang="en-US" dirty="0"/>
                        <a:t>0.03</a:t>
                      </a:r>
                    </a:p>
                  </a:txBody>
                  <a:tcPr/>
                </a:tc>
                <a:tc>
                  <a:txBody>
                    <a:bodyPr/>
                    <a:lstStyle/>
                    <a:p>
                      <a:pPr algn="ctr"/>
                      <a:r>
                        <a:rPr lang="en-US" dirty="0"/>
                        <a:t>0.01</a:t>
                      </a:r>
                    </a:p>
                  </a:txBody>
                  <a:tcPr/>
                </a:tc>
                <a:tc>
                  <a:txBody>
                    <a:bodyPr/>
                    <a:lstStyle/>
                    <a:p>
                      <a:pPr algn="ctr"/>
                      <a:r>
                        <a:rPr lang="en-US" dirty="0"/>
                        <a:t>0.05</a:t>
                      </a:r>
                    </a:p>
                  </a:txBody>
                  <a:tcPr/>
                </a:tc>
                <a:extLst>
                  <a:ext uri="{0D108BD9-81ED-4DB2-BD59-A6C34878D82A}">
                    <a16:rowId xmlns:a16="http://schemas.microsoft.com/office/drawing/2014/main" val="10003"/>
                  </a:ext>
                </a:extLst>
              </a:tr>
              <a:tr h="370840">
                <a:tc>
                  <a:txBody>
                    <a:bodyPr/>
                    <a:lstStyle/>
                    <a:p>
                      <a:pPr algn="ctr"/>
                      <a:r>
                        <a:rPr lang="el-GR" dirty="0">
                          <a:latin typeface="Calibri"/>
                        </a:rPr>
                        <a:t>σ</a:t>
                      </a:r>
                      <a:endParaRPr lang="en-US" dirty="0"/>
                    </a:p>
                  </a:txBody>
                  <a:tcPr/>
                </a:tc>
                <a:tc>
                  <a:txBody>
                    <a:bodyPr/>
                    <a:lstStyle/>
                    <a:p>
                      <a:pPr algn="ctr"/>
                      <a:r>
                        <a:rPr lang="en-US" dirty="0">
                          <a:latin typeface="Calibri"/>
                        </a:rPr>
                        <a:t>√10</a:t>
                      </a:r>
                      <a:r>
                        <a:rPr lang="en-US" baseline="30000" dirty="0">
                          <a:latin typeface="Calibri"/>
                        </a:rPr>
                        <a:t>-5 </a:t>
                      </a:r>
                      <a:r>
                        <a:rPr lang="en-US" baseline="0" dirty="0">
                          <a:latin typeface="Calibri"/>
                        </a:rPr>
                        <a:t>≈ 0.003</a:t>
                      </a:r>
                      <a:endParaRPr lang="en-US" baseline="0" dirty="0"/>
                    </a:p>
                  </a:txBody>
                  <a:tcPr/>
                </a:tc>
                <a:tc>
                  <a:txBody>
                    <a:bodyPr/>
                    <a:lstStyle/>
                    <a:p>
                      <a:pPr algn="ctr"/>
                      <a:r>
                        <a:rPr lang="en-US" dirty="0"/>
                        <a:t>0.001</a:t>
                      </a:r>
                    </a:p>
                  </a:txBody>
                  <a:tcPr/>
                </a:tc>
                <a:tc>
                  <a:txBody>
                    <a:bodyPr/>
                    <a:lstStyle/>
                    <a:p>
                      <a:pPr algn="ctr"/>
                      <a:r>
                        <a:rPr lang="en-US" dirty="0"/>
                        <a:t>0.005</a:t>
                      </a:r>
                    </a:p>
                  </a:txBody>
                  <a:tcPr/>
                </a:tc>
                <a:extLst>
                  <a:ext uri="{0D108BD9-81ED-4DB2-BD59-A6C34878D82A}">
                    <a16:rowId xmlns:a16="http://schemas.microsoft.com/office/drawing/2014/main" val="10004"/>
                  </a:ext>
                </a:extLst>
              </a:tr>
              <a:tr h="370840">
                <a:tc>
                  <a:txBody>
                    <a:bodyPr/>
                    <a:lstStyle/>
                    <a:p>
                      <a:pPr algn="ctr"/>
                      <a:r>
                        <a:rPr lang="en-US" dirty="0"/>
                        <a:t>X</a:t>
                      </a:r>
                      <a:r>
                        <a:rPr lang="en-US" baseline="-25000" dirty="0"/>
                        <a:t>0</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5"/>
                  </a:ext>
                </a:extLst>
              </a:tr>
              <a:tr h="370840">
                <a:tc>
                  <a:txBody>
                    <a:bodyPr/>
                    <a:lstStyle/>
                    <a:p>
                      <a:pPr algn="ctr"/>
                      <a:r>
                        <a:rPr lang="el-GR" dirty="0">
                          <a:latin typeface="Calibri"/>
                        </a:rPr>
                        <a:t>δ</a:t>
                      </a:r>
                      <a:endParaRPr lang="en-US" dirty="0"/>
                    </a:p>
                  </a:txBody>
                  <a:tcPr/>
                </a:tc>
                <a:tc>
                  <a:txBody>
                    <a:bodyPr/>
                    <a:lstStyle/>
                    <a:p>
                      <a:pPr algn="ctr"/>
                      <a:r>
                        <a:rPr lang="en-US" dirty="0"/>
                        <a:t>0.98</a:t>
                      </a:r>
                    </a:p>
                  </a:txBody>
                  <a:tcPr/>
                </a:tc>
                <a:tc>
                  <a:txBody>
                    <a:bodyPr/>
                    <a:lstStyle/>
                    <a:p>
                      <a:pPr algn="ctr"/>
                      <a:r>
                        <a:rPr lang="en-US" dirty="0"/>
                        <a:t>0.93</a:t>
                      </a:r>
                    </a:p>
                  </a:txBody>
                  <a:tcPr/>
                </a:tc>
                <a:tc>
                  <a:txBody>
                    <a:bodyPr/>
                    <a:lstStyle/>
                    <a:p>
                      <a:pPr algn="ctr"/>
                      <a:r>
                        <a:rPr lang="en-US" dirty="0"/>
                        <a:t>0.99</a:t>
                      </a:r>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Robustness Assessment</a:t>
            </a:r>
          </a:p>
        </p:txBody>
      </p:sp>
      <p:sp>
        <p:nvSpPr>
          <p:cNvPr id="3" name="Content Placeholder 2"/>
          <p:cNvSpPr>
            <a:spLocks noGrp="1"/>
          </p:cNvSpPr>
          <p:nvPr>
            <p:ph idx="1"/>
          </p:nvPr>
        </p:nvSpPr>
        <p:spPr>
          <a:xfrm>
            <a:off x="457200" y="1219200"/>
            <a:ext cx="8229600" cy="4800600"/>
          </a:xfrm>
        </p:spPr>
        <p:txBody>
          <a:bodyPr/>
          <a:lstStyle/>
          <a:p>
            <a:r>
              <a:rPr lang="en-US" dirty="0"/>
              <a:t>Evaluated the performance of Intertemporal and DPS solutions on 1,000 Latin hypercube samples of parameter values, or “States of the World” (SOWs):</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8/13/19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a:t>Parameter</a:t>
                      </a:r>
                    </a:p>
                  </a:txBody>
                  <a:tcPr/>
                </a:tc>
                <a:tc>
                  <a:txBody>
                    <a:bodyPr/>
                    <a:lstStyle/>
                    <a:p>
                      <a:pPr algn="ctr"/>
                      <a:r>
                        <a:rPr lang="en-US" dirty="0"/>
                        <a:t>Base</a:t>
                      </a:r>
                      <a:r>
                        <a:rPr lang="en-US" baseline="0" dirty="0"/>
                        <a:t> Value</a:t>
                      </a:r>
                      <a:endParaRPr lang="en-US" dirty="0"/>
                    </a:p>
                  </a:txBody>
                  <a:tcPr/>
                </a:tc>
                <a:tc>
                  <a:txBody>
                    <a:bodyPr/>
                    <a:lstStyle/>
                    <a:p>
                      <a:pPr algn="ctr"/>
                      <a:r>
                        <a:rPr lang="en-US" dirty="0"/>
                        <a:t>Minimum</a:t>
                      </a:r>
                    </a:p>
                  </a:txBody>
                  <a:tcPr/>
                </a:tc>
                <a:tc>
                  <a:txBody>
                    <a:bodyPr/>
                    <a:lstStyle/>
                    <a:p>
                      <a:pPr algn="ctr"/>
                      <a:r>
                        <a:rPr lang="en-US" dirty="0"/>
                        <a:t>Maximum</a:t>
                      </a:r>
                    </a:p>
                  </a:txBody>
                  <a:tcPr/>
                </a:tc>
                <a:extLst>
                  <a:ext uri="{0D108BD9-81ED-4DB2-BD59-A6C34878D82A}">
                    <a16:rowId xmlns:a16="http://schemas.microsoft.com/office/drawing/2014/main" val="10000"/>
                  </a:ext>
                </a:extLst>
              </a:tr>
              <a:tr h="370840">
                <a:tc>
                  <a:txBody>
                    <a:bodyPr/>
                    <a:lstStyle/>
                    <a:p>
                      <a:pPr algn="ctr"/>
                      <a:r>
                        <a:rPr lang="en-US" dirty="0"/>
                        <a:t>b</a:t>
                      </a:r>
                    </a:p>
                  </a:txBody>
                  <a:tcPr/>
                </a:tc>
                <a:tc>
                  <a:txBody>
                    <a:bodyPr/>
                    <a:lstStyle/>
                    <a:p>
                      <a:pPr algn="ctr"/>
                      <a:r>
                        <a:rPr lang="en-US" dirty="0"/>
                        <a:t>0.42</a:t>
                      </a:r>
                    </a:p>
                  </a:txBody>
                  <a:tcPr/>
                </a:tc>
                <a:tc>
                  <a:txBody>
                    <a:bodyPr/>
                    <a:lstStyle/>
                    <a:p>
                      <a:pPr algn="ctr"/>
                      <a:r>
                        <a:rPr lang="en-US" dirty="0"/>
                        <a:t>0.1</a:t>
                      </a:r>
                    </a:p>
                  </a:txBody>
                  <a:tcPr/>
                </a:tc>
                <a:tc>
                  <a:txBody>
                    <a:bodyPr/>
                    <a:lstStyle/>
                    <a:p>
                      <a:pPr algn="ctr"/>
                      <a:r>
                        <a:rPr lang="en-US" dirty="0"/>
                        <a:t>0.45</a:t>
                      </a:r>
                    </a:p>
                  </a:txBody>
                  <a:tcPr/>
                </a:tc>
                <a:extLst>
                  <a:ext uri="{0D108BD9-81ED-4DB2-BD59-A6C34878D82A}">
                    <a16:rowId xmlns:a16="http://schemas.microsoft.com/office/drawing/2014/main" val="10001"/>
                  </a:ext>
                </a:extLst>
              </a:tr>
              <a:tr h="370840">
                <a:tc>
                  <a:txBody>
                    <a:bodyPr/>
                    <a:lstStyle/>
                    <a:p>
                      <a:pPr algn="ctr"/>
                      <a:r>
                        <a:rPr lang="en-US" dirty="0"/>
                        <a:t>q</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dirty="0"/>
                        <a:t>4.5</a:t>
                      </a:r>
                    </a:p>
                  </a:txBody>
                  <a:tcPr/>
                </a:tc>
                <a:extLst>
                  <a:ext uri="{0D108BD9-81ED-4DB2-BD59-A6C34878D82A}">
                    <a16:rowId xmlns:a16="http://schemas.microsoft.com/office/drawing/2014/main" val="10002"/>
                  </a:ext>
                </a:extLst>
              </a:tr>
              <a:tr h="370840">
                <a:tc>
                  <a:txBody>
                    <a:bodyPr/>
                    <a:lstStyle/>
                    <a:p>
                      <a:pPr algn="ctr"/>
                      <a:r>
                        <a:rPr lang="en-US" dirty="0">
                          <a:latin typeface="Calibri"/>
                        </a:rPr>
                        <a:t>µ</a:t>
                      </a:r>
                      <a:endParaRPr lang="en-US" dirty="0"/>
                    </a:p>
                  </a:txBody>
                  <a:tcPr/>
                </a:tc>
                <a:tc>
                  <a:txBody>
                    <a:bodyPr/>
                    <a:lstStyle/>
                    <a:p>
                      <a:pPr algn="ctr"/>
                      <a:r>
                        <a:rPr lang="en-US" dirty="0"/>
                        <a:t>0.03</a:t>
                      </a:r>
                    </a:p>
                  </a:txBody>
                  <a:tcPr/>
                </a:tc>
                <a:tc>
                  <a:txBody>
                    <a:bodyPr/>
                    <a:lstStyle/>
                    <a:p>
                      <a:pPr algn="ctr"/>
                      <a:r>
                        <a:rPr lang="en-US" dirty="0"/>
                        <a:t>0.01</a:t>
                      </a:r>
                    </a:p>
                  </a:txBody>
                  <a:tcPr/>
                </a:tc>
                <a:tc>
                  <a:txBody>
                    <a:bodyPr/>
                    <a:lstStyle/>
                    <a:p>
                      <a:pPr algn="ctr"/>
                      <a:r>
                        <a:rPr lang="en-US" dirty="0"/>
                        <a:t>0.05</a:t>
                      </a:r>
                    </a:p>
                  </a:txBody>
                  <a:tcPr/>
                </a:tc>
                <a:extLst>
                  <a:ext uri="{0D108BD9-81ED-4DB2-BD59-A6C34878D82A}">
                    <a16:rowId xmlns:a16="http://schemas.microsoft.com/office/drawing/2014/main" val="10003"/>
                  </a:ext>
                </a:extLst>
              </a:tr>
              <a:tr h="370840">
                <a:tc>
                  <a:txBody>
                    <a:bodyPr/>
                    <a:lstStyle/>
                    <a:p>
                      <a:pPr algn="ctr"/>
                      <a:r>
                        <a:rPr lang="el-GR" dirty="0">
                          <a:latin typeface="Calibri"/>
                        </a:rPr>
                        <a:t>σ</a:t>
                      </a:r>
                      <a:endParaRPr lang="en-US" dirty="0"/>
                    </a:p>
                  </a:txBody>
                  <a:tcPr/>
                </a:tc>
                <a:tc>
                  <a:txBody>
                    <a:bodyPr/>
                    <a:lstStyle/>
                    <a:p>
                      <a:pPr algn="ctr"/>
                      <a:r>
                        <a:rPr lang="en-US" dirty="0">
                          <a:latin typeface="Calibri"/>
                        </a:rPr>
                        <a:t>√10</a:t>
                      </a:r>
                      <a:r>
                        <a:rPr lang="en-US" baseline="30000" dirty="0">
                          <a:latin typeface="Calibri"/>
                        </a:rPr>
                        <a:t>-5 </a:t>
                      </a:r>
                      <a:r>
                        <a:rPr lang="en-US" baseline="0" dirty="0">
                          <a:latin typeface="Calibri"/>
                        </a:rPr>
                        <a:t>≈ 0.003</a:t>
                      </a:r>
                      <a:endParaRPr lang="en-US" baseline="0" dirty="0"/>
                    </a:p>
                  </a:txBody>
                  <a:tcPr/>
                </a:tc>
                <a:tc>
                  <a:txBody>
                    <a:bodyPr/>
                    <a:lstStyle/>
                    <a:p>
                      <a:pPr algn="ctr"/>
                      <a:r>
                        <a:rPr lang="en-US" dirty="0"/>
                        <a:t>0.001</a:t>
                      </a:r>
                    </a:p>
                  </a:txBody>
                  <a:tcPr/>
                </a:tc>
                <a:tc>
                  <a:txBody>
                    <a:bodyPr/>
                    <a:lstStyle/>
                    <a:p>
                      <a:pPr algn="ctr"/>
                      <a:r>
                        <a:rPr lang="en-US" dirty="0"/>
                        <a:t>0.005</a:t>
                      </a:r>
                    </a:p>
                  </a:txBody>
                  <a:tcPr/>
                </a:tc>
                <a:extLst>
                  <a:ext uri="{0D108BD9-81ED-4DB2-BD59-A6C34878D82A}">
                    <a16:rowId xmlns:a16="http://schemas.microsoft.com/office/drawing/2014/main" val="10004"/>
                  </a:ext>
                </a:extLst>
              </a:tr>
              <a:tr h="370840">
                <a:tc>
                  <a:txBody>
                    <a:bodyPr/>
                    <a:lstStyle/>
                    <a:p>
                      <a:pPr algn="ctr"/>
                      <a:r>
                        <a:rPr lang="en-US" dirty="0"/>
                        <a:t>X</a:t>
                      </a:r>
                      <a:r>
                        <a:rPr lang="en-US" baseline="-25000" dirty="0"/>
                        <a:t>0</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5"/>
                  </a:ext>
                </a:extLst>
              </a:tr>
              <a:tr h="370840">
                <a:tc>
                  <a:txBody>
                    <a:bodyPr/>
                    <a:lstStyle/>
                    <a:p>
                      <a:pPr algn="ctr"/>
                      <a:r>
                        <a:rPr lang="el-GR" dirty="0">
                          <a:latin typeface="Calibri"/>
                        </a:rPr>
                        <a:t>δ</a:t>
                      </a:r>
                      <a:endParaRPr lang="en-US" dirty="0"/>
                    </a:p>
                  </a:txBody>
                  <a:tcPr/>
                </a:tc>
                <a:tc>
                  <a:txBody>
                    <a:bodyPr/>
                    <a:lstStyle/>
                    <a:p>
                      <a:pPr algn="ctr"/>
                      <a:r>
                        <a:rPr lang="en-US" dirty="0"/>
                        <a:t>0.98</a:t>
                      </a:r>
                    </a:p>
                  </a:txBody>
                  <a:tcPr/>
                </a:tc>
                <a:tc>
                  <a:txBody>
                    <a:bodyPr/>
                    <a:lstStyle/>
                    <a:p>
                      <a:pPr algn="ctr"/>
                      <a:r>
                        <a:rPr lang="en-US" dirty="0"/>
                        <a:t>0.93</a:t>
                      </a:r>
                    </a:p>
                  </a:txBody>
                  <a:tcPr/>
                </a:tc>
                <a:tc>
                  <a:txBody>
                    <a:bodyPr/>
                    <a:lstStyle/>
                    <a:p>
                      <a:pPr algn="ctr"/>
                      <a:r>
                        <a:rPr lang="en-US" dirty="0"/>
                        <a:t>0.99</a:t>
                      </a:r>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in the Pareto set, we find the fraction of the 1,000 SOWs in which:</a:t>
            </a:r>
          </a:p>
          <a:p>
            <a:endParaRPr lang="en-US" sz="2800" dirty="0"/>
          </a:p>
          <a:p>
            <a:r>
              <a:rPr lang="en-US" sz="2800" dirty="0"/>
              <a:t>Average Economic Benefits &gt; 0.2 AND Average 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robustness with Rhodium</a:t>
            </a:r>
          </a:p>
        </p:txBody>
      </p:sp>
      <p:sp>
        <p:nvSpPr>
          <p:cNvPr id="3" name="Content Placeholder 2"/>
          <p:cNvSpPr>
            <a:spLocks noGrp="1"/>
          </p:cNvSpPr>
          <p:nvPr>
            <p:ph idx="1"/>
          </p:nvPr>
        </p:nvSpPr>
        <p:spPr>
          <a:xfrm>
            <a:off x="409575" y="1447800"/>
            <a:ext cx="8229600" cy="457200"/>
          </a:xfrm>
        </p:spPr>
        <p:txBody>
          <a:bodyPr/>
          <a:lstStyle/>
          <a:p>
            <a:r>
              <a:rPr lang="en-US" dirty="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mean</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And </a:t>
            </a:r>
            <a:r>
              <a:rPr lang="en-US" dirty="0" err="1">
                <a:latin typeface="+mj-lt"/>
              </a:rPr>
              <a:t>reaevalute</a:t>
            </a:r>
            <a:r>
              <a:rPr lang="en-US" dirty="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a:cs typeface="Courier New" panose="02070309020205020404" pitchFamily="49" charset="0"/>
              </a:rPr>
              <a:t>This will take a while to run</a:t>
            </a:r>
          </a:p>
        </p:txBody>
      </p:sp>
    </p:spTree>
    <p:extLst>
      <p:ext uri="{BB962C8B-B14F-4D97-AF65-F5344CB8AC3E}">
        <p14:creationId xmlns:p14="http://schemas.microsoft.com/office/powerpoint/2010/main" val="249631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Many-Objective Robust Decision Making (MORDM)</a:t>
            </a:r>
          </a:p>
        </p:txBody>
      </p:sp>
      <p:sp>
        <p:nvSpPr>
          <p:cNvPr id="3" name="Content Placeholder 2"/>
          <p:cNvSpPr>
            <a:spLocks noGrp="1"/>
          </p:cNvSpPr>
          <p:nvPr>
            <p:ph idx="1"/>
          </p:nvPr>
        </p:nvSpPr>
        <p:spPr/>
        <p:txBody>
          <a:bodyPr/>
          <a:lstStyle/>
          <a:p>
            <a:r>
              <a:rPr lang="en-US" dirty="0">
                <a:latin typeface="+mj-lt"/>
              </a:rPr>
              <a:t>Exploratory modeling framework</a:t>
            </a:r>
          </a:p>
          <a:p>
            <a:r>
              <a:rPr lang="en-US" dirty="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72" r="6110"/>
          <a:stretch/>
        </p:blipFill>
        <p:spPr bwMode="auto">
          <a:xfrm>
            <a:off x="6400800" y="4267200"/>
            <a:ext cx="2743200" cy="2110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a:t>Average Reliability &gt; 95% and </a:t>
            </a:r>
            <a:br>
              <a:rPr lang="en-US" dirty="0"/>
            </a:br>
            <a:r>
              <a:rPr lang="en-US" dirty="0"/>
              <a:t>Average Economic Benefits &gt; 0.2</a:t>
            </a:r>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8/13/19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 y="1071322"/>
            <a:ext cx="6784932" cy="3957877"/>
          </a:xfrm>
          <a:prstGeom prst="rect">
            <a:avLst/>
          </a:prstGeom>
        </p:spPr>
      </p:pic>
      <p:sp>
        <p:nvSpPr>
          <p:cNvPr id="10" name="TextBox 9"/>
          <p:cNvSpPr txBox="1"/>
          <p:nvPr/>
        </p:nvSpPr>
        <p:spPr>
          <a:xfrm>
            <a:off x="8464006" y="3897868"/>
            <a:ext cx="679994" cy="369332"/>
          </a:xfrm>
          <a:prstGeom prst="rect">
            <a:avLst/>
          </a:prstGeom>
          <a:noFill/>
        </p:spPr>
        <p:txBody>
          <a:bodyPr wrap="none" rtlCol="0">
            <a:spAutoFit/>
          </a:bodyPr>
          <a:lstStyle/>
          <a:p>
            <a:r>
              <a:rPr lang="en-US" dirty="0"/>
              <a:t>Fig. 8</a:t>
            </a:r>
          </a:p>
        </p:txBody>
      </p:sp>
    </p:spTree>
    <p:extLst>
      <p:ext uri="{BB962C8B-B14F-4D97-AF65-F5344CB8AC3E}">
        <p14:creationId xmlns:p14="http://schemas.microsoft.com/office/powerpoint/2010/main" val="111575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533400" y="2819400"/>
            <a:ext cx="4495800" cy="3335041"/>
          </a:xfrm>
        </p:spPr>
        <p:txBody>
          <a:bodyPr>
            <a:normAutofit lnSpcReduction="10000"/>
          </a:bodyPr>
          <a:lstStyle/>
          <a:p>
            <a:r>
              <a:rPr lang="en-US" dirty="0"/>
              <a:t>If the sampled parameter combinations are indeed plausible alternative worlds, it is concerning that our options are not robust. </a:t>
            </a:r>
          </a:p>
          <a:p>
            <a:r>
              <a:rPr lang="en-US" dirty="0"/>
              <a:t>We should like to identify what’s causing these failures and what types of candidate solutions manage to avoid them.</a:t>
            </a:r>
          </a:p>
          <a:p>
            <a:endParaRPr lang="en-US" dirty="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1771" y="2971800"/>
            <a:ext cx="4349303" cy="2537093"/>
          </a:xfrm>
          <a:prstGeom prst="rect">
            <a:avLst/>
          </a:prstGeom>
        </p:spPr>
      </p:pic>
      <p:sp>
        <p:nvSpPr>
          <p:cNvPr id="14" name="Content Placeholder 2"/>
          <p:cNvSpPr txBox="1">
            <a:spLocks/>
          </p:cNvSpPr>
          <p:nvPr/>
        </p:nvSpPr>
        <p:spPr>
          <a:xfrm>
            <a:off x="457200" y="1565808"/>
            <a:ext cx="8229600" cy="1322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appears that are candidate solutions have a hard time meeting these two criteria across the sampled worlds, with the best doing so at less than 60% of the sampled SOWs.</a:t>
            </a:r>
          </a:p>
          <a:p>
            <a:endParaRPr lang="en-US" dirty="0"/>
          </a:p>
          <a:p>
            <a:pPr marL="0" indent="0"/>
            <a:endParaRPr lang="en-US" dirty="0"/>
          </a:p>
        </p:txBody>
      </p:sp>
    </p:spTree>
    <p:extLst>
      <p:ext uri="{BB962C8B-B14F-4D97-AF65-F5344CB8AC3E}">
        <p14:creationId xmlns:p14="http://schemas.microsoft.com/office/powerpoint/2010/main" val="411221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22003" y="1226044"/>
            <a:ext cx="8229600" cy="16647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Mapping solution robustness in the objective space we can see there’s no straightforward relationship between their values and robustness. This would make it difficult to predict a priori the characteristics of solutions likely to be most robust. </a:t>
            </a:r>
          </a:p>
        </p:txBody>
      </p:sp>
      <p:pic>
        <p:nvPicPr>
          <p:cNvPr id="11" name="Picture 10"/>
          <p:cNvPicPr>
            <a:picLocks noChangeAspect="1"/>
          </p:cNvPicPr>
          <p:nvPr/>
        </p:nvPicPr>
        <p:blipFill>
          <a:blip r:embed="rId2"/>
          <a:stretch>
            <a:fillRect/>
          </a:stretch>
        </p:blipFill>
        <p:spPr>
          <a:xfrm>
            <a:off x="3122141" y="3092933"/>
            <a:ext cx="5867400" cy="3231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8311606" y="2678668"/>
            <a:ext cx="679994" cy="369332"/>
          </a:xfrm>
          <a:prstGeom prst="rect">
            <a:avLst/>
          </a:prstGeom>
          <a:noFill/>
        </p:spPr>
        <p:txBody>
          <a:bodyPr wrap="none" rtlCol="0">
            <a:spAutoFit/>
          </a:bodyPr>
          <a:lstStyle/>
          <a:p>
            <a:r>
              <a:rPr lang="en-US" dirty="0"/>
              <a:t>Fig. 9</a:t>
            </a:r>
          </a:p>
        </p:txBody>
      </p:sp>
      <p:sp>
        <p:nvSpPr>
          <p:cNvPr id="8" name="Rectangle 7"/>
          <p:cNvSpPr/>
          <p:nvPr/>
        </p:nvSpPr>
        <p:spPr>
          <a:xfrm>
            <a:off x="419944" y="2863334"/>
            <a:ext cx="2551856" cy="3046988"/>
          </a:xfrm>
          <a:prstGeom prst="rect">
            <a:avLst/>
          </a:prstGeom>
        </p:spPr>
        <p:txBody>
          <a:bodyPr wrap="square">
            <a:spAutoFit/>
          </a:bodyPr>
          <a:lstStyle/>
          <a:p>
            <a:r>
              <a:rPr lang="en-US" sz="2400" dirty="0"/>
              <a:t>It would also make it impossible to predict in advance what weighted combination of objectives would yield robust solutions.</a:t>
            </a:r>
          </a:p>
        </p:txBody>
      </p:sp>
      <p:sp>
        <p:nvSpPr>
          <p:cNvPr id="15" name="Oval 14"/>
          <p:cNvSpPr/>
          <p:nvPr/>
        </p:nvSpPr>
        <p:spPr>
          <a:xfrm rot="743112">
            <a:off x="3733800" y="3605624"/>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7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609600" y="1095374"/>
            <a:ext cx="4419600" cy="4008475"/>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8999" t="95139" r="28999" b="231"/>
          <a:stretch/>
        </p:blipFill>
        <p:spPr>
          <a:xfrm>
            <a:off x="533400" y="5141948"/>
            <a:ext cx="3352800" cy="304800"/>
          </a:xfrm>
          <a:prstGeom prst="rect">
            <a:avLst/>
          </a:prstGeom>
        </p:spPr>
      </p:pic>
      <p:pic>
        <p:nvPicPr>
          <p:cNvPr id="10" name="Picture 9"/>
          <p:cNvPicPr>
            <a:picLocks noChangeAspect="1"/>
          </p:cNvPicPr>
          <p:nvPr/>
        </p:nvPicPr>
        <p:blipFill>
          <a:blip r:embed="rId3"/>
          <a:stretch>
            <a:fillRect/>
          </a:stretch>
        </p:blipFill>
        <p:spPr>
          <a:xfrm>
            <a:off x="6119159" y="3581400"/>
            <a:ext cx="2906266" cy="278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8346987" y="3212068"/>
            <a:ext cx="797013" cy="369332"/>
          </a:xfrm>
          <a:prstGeom prst="rect">
            <a:avLst/>
          </a:prstGeom>
          <a:noFill/>
        </p:spPr>
        <p:txBody>
          <a:bodyPr wrap="none" rtlCol="0">
            <a:spAutoFit/>
          </a:bodyPr>
          <a:lstStyle/>
          <a:p>
            <a:r>
              <a:rPr lang="en-US" dirty="0"/>
              <a:t>Fig. 10</a:t>
            </a:r>
          </a:p>
        </p:txBody>
      </p:sp>
    </p:spTree>
    <p:extLst>
      <p:ext uri="{BB962C8B-B14F-4D97-AF65-F5344CB8AC3E}">
        <p14:creationId xmlns:p14="http://schemas.microsoft.com/office/powerpoint/2010/main" val="2044820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a:t>Rhodium supports scenario discovery through PRIM and Cart. To run PRIM:</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Rectangle 7"/>
          <p:cNvSpPr/>
          <p:nvPr/>
        </p:nvSpPr>
        <p:spPr>
          <a:xfrm>
            <a:off x="481012" y="1828800"/>
            <a:ext cx="8181975" cy="1815882"/>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 evaluate(model, update(SOWs, policy))</a:t>
            </a:r>
          </a:p>
          <a:p>
            <a:r>
              <a:rPr lang="en-US" sz="1400" dirty="0">
                <a:latin typeface="Courier New" panose="02070309020205020404" pitchFamily="49" charset="0"/>
                <a:cs typeface="Courier New" panose="02070309020205020404" pitchFamily="49" charset="0"/>
              </a:rPr>
              <a:t>classification = </a:t>
            </a:r>
            <a:r>
              <a:rPr lang="en-US" sz="1400" dirty="0" err="1">
                <a:latin typeface="Courier New" panose="02070309020205020404" pitchFamily="49" charset="0"/>
                <a:cs typeface="Courier New" panose="02070309020205020404" pitchFamily="49" charset="0"/>
              </a:rPr>
              <a:t>scenario_discovery.apply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 if reliability &gt;= 0.95 and utility &gt;=0.2 else 'Unreliable'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 = Prim(</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coi</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box = </a:t>
            </a:r>
            <a:r>
              <a:rPr lang="en-US" sz="1400" dirty="0" err="1">
                <a:latin typeface="Courier New" panose="02070309020205020404" pitchFamily="49" charset="0"/>
                <a:cs typeface="Courier New" panose="02070309020205020404" pitchFamily="49" charset="0"/>
              </a:rPr>
              <a:t>p.find_box</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box.show_tradeoff</a:t>
            </a:r>
            <a:r>
              <a:rPr lang="en-US" sz="1400" dirty="0">
                <a:latin typeface="Courier New" panose="02070309020205020404" pitchFamily="49" charset="0"/>
                <a:cs typeface="Courier New" panose="02070309020205020404" pitchFamily="49" charset="0"/>
              </a:rPr>
              <a:t>()</a:t>
            </a:r>
          </a:p>
        </p:txBody>
      </p:sp>
      <p:pic>
        <p:nvPicPr>
          <p:cNvPr id="9" name="Picture 8"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10606"/>
            <a:ext cx="2893961" cy="2580743"/>
          </a:xfrm>
          <a:prstGeom prst="rect">
            <a:avLst/>
          </a:prstGeom>
        </p:spPr>
      </p:pic>
      <p:pic>
        <p:nvPicPr>
          <p:cNvPr id="10" name="Picture 9" descr="Peeling/Pasting Trajectory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691414"/>
            <a:ext cx="4541780" cy="2633186"/>
          </a:xfrm>
          <a:prstGeom prst="rect">
            <a:avLst/>
          </a:prstGeom>
        </p:spPr>
      </p:pic>
    </p:spTree>
    <p:extLst>
      <p:ext uri="{BB962C8B-B14F-4D97-AF65-F5344CB8AC3E}">
        <p14:creationId xmlns:p14="http://schemas.microsoft.com/office/powerpoint/2010/main" val="1059471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a:t>Similarly, to run Cart:</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8" name="Rectangle 7"/>
          <p:cNvSpPr/>
          <p:nvPr/>
        </p:nvSpPr>
        <p:spPr>
          <a:xfrm>
            <a:off x="481012" y="1828800"/>
            <a:ext cx="8181975"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c = Cart(</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min_samples_leaf</a:t>
            </a:r>
            <a:r>
              <a:rPr lang="en-US" sz="1400" dirty="0">
                <a:latin typeface="Courier New" panose="02070309020205020404" pitchFamily="49" charset="0"/>
                <a:cs typeface="Courier New" panose="02070309020205020404" pitchFamily="49" charset="0"/>
              </a:rPr>
              <a:t>=50)</a:t>
            </a:r>
          </a:p>
          <a:p>
            <a:r>
              <a:rPr lang="en-US" sz="1400" dirty="0" err="1">
                <a:latin typeface="Courier New" panose="02070309020205020404" pitchFamily="49" charset="0"/>
                <a:cs typeface="Courier New" panose="02070309020205020404" pitchFamily="49" charset="0"/>
              </a:rPr>
              <a:t>c.show_tree</a:t>
            </a:r>
            <a:r>
              <a:rPr lang="en-US" sz="1400" dirty="0">
                <a:latin typeface="Courier New" panose="02070309020205020404" pitchFamily="49" charset="0"/>
                <a:cs typeface="Courier New" panose="02070309020205020404" pitchFamily="49" charset="0"/>
              </a:rPr>
              <a:t>()</a:t>
            </a:r>
          </a:p>
        </p:txBody>
      </p:sp>
      <p:pic>
        <p:nvPicPr>
          <p:cNvPr id="7" name="Picture 6" descr="Figure 1"/>
          <p:cNvPicPr>
            <a:picLocks noChangeAspect="1"/>
          </p:cNvPicPr>
          <p:nvPr/>
        </p:nvPicPr>
        <p:blipFill rotWithShape="1">
          <a:blip r:embed="rId2">
            <a:extLst>
              <a:ext uri="{28A0092B-C50C-407E-A947-70E740481C1C}">
                <a14:useLocalDpi xmlns:a14="http://schemas.microsoft.com/office/drawing/2010/main" val="0"/>
              </a:ext>
            </a:extLst>
          </a:blip>
          <a:srcRect l="11667" t="16806" r="9167" b="9861"/>
          <a:stretch/>
        </p:blipFill>
        <p:spPr>
          <a:xfrm>
            <a:off x="1066800" y="2590800"/>
            <a:ext cx="7239000" cy="3657600"/>
          </a:xfrm>
          <a:prstGeom prst="rect">
            <a:avLst/>
          </a:prstGeom>
        </p:spPr>
      </p:pic>
    </p:spTree>
    <p:extLst>
      <p:ext uri="{BB962C8B-B14F-4D97-AF65-F5344CB8AC3E}">
        <p14:creationId xmlns:p14="http://schemas.microsoft.com/office/powerpoint/2010/main" val="2503595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 of solutions</a:t>
            </a:r>
          </a:p>
        </p:txBody>
      </p:sp>
      <p:sp>
        <p:nvSpPr>
          <p:cNvPr id="3" name="Content Placeholder 2"/>
          <p:cNvSpPr>
            <a:spLocks noGrp="1"/>
          </p:cNvSpPr>
          <p:nvPr>
            <p:ph idx="1"/>
          </p:nvPr>
        </p:nvSpPr>
        <p:spPr>
          <a:xfrm>
            <a:off x="457200" y="1447800"/>
            <a:ext cx="8229600" cy="533400"/>
          </a:xfrm>
        </p:spPr>
        <p:txBody>
          <a:bodyPr/>
          <a:lstStyle/>
          <a:p>
            <a:r>
              <a:rPr lang="en-US" dirty="0"/>
              <a:t>Rhodium supports several sensitivity analysis methods: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Rectangle 7"/>
          <p:cNvSpPr/>
          <p:nvPr/>
        </p:nvSpPr>
        <p:spPr>
          <a:xfrm>
            <a:off x="481012" y="1968731"/>
            <a:ext cx="8181975" cy="1384995"/>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"fast" - Fourier Amplitude Sensitivity Test</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morris</a:t>
            </a:r>
            <a:r>
              <a:rPr lang="en-US" sz="1400" dirty="0">
                <a:latin typeface="Courier New" panose="02070309020205020404" pitchFamily="49" charset="0"/>
                <a:cs typeface="Courier New" panose="02070309020205020404" pitchFamily="49" charset="0"/>
              </a:rPr>
              <a:t>" - Method of Morris</a:t>
            </a:r>
          </a:p>
          <a:p>
            <a:r>
              <a:rPr lang="en-US" sz="1400" dirty="0">
                <a:latin typeface="Courier New" panose="02070309020205020404" pitchFamily="49" charset="0"/>
                <a:cs typeface="Courier New" panose="02070309020205020404" pitchFamily="49" charset="0"/>
              </a:rPr>
              <a:t>"delta" - </a:t>
            </a:r>
            <a:r>
              <a:rPr lang="en-US" sz="1400" dirty="0" err="1">
                <a:latin typeface="Courier New" panose="02070309020205020404" pitchFamily="49" charset="0"/>
                <a:cs typeface="Courier New" panose="02070309020205020404" pitchFamily="49" charset="0"/>
              </a:rPr>
              <a:t>Borgonovo's</a:t>
            </a:r>
            <a:r>
              <a:rPr lang="en-US" sz="1400" dirty="0">
                <a:latin typeface="Courier New" panose="02070309020205020404" pitchFamily="49" charset="0"/>
                <a:cs typeface="Courier New" panose="02070309020205020404" pitchFamily="49" charset="0"/>
              </a:rPr>
              <a:t> Delta Moment-Independent Method</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Sensitivity Analysis</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ff</a:t>
            </a:r>
            <a:r>
              <a:rPr lang="en-US" sz="1400" dirty="0">
                <a:latin typeface="Courier New" panose="02070309020205020404" pitchFamily="49" charset="0"/>
                <a:cs typeface="Courier New" panose="02070309020205020404" pitchFamily="49" charset="0"/>
              </a:rPr>
              <a:t>" - Fractional Factorial Sensitivity Analysis</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dgsm</a:t>
            </a:r>
            <a:r>
              <a:rPr lang="en-US" sz="1400" dirty="0">
                <a:latin typeface="Courier New" panose="02070309020205020404" pitchFamily="49" charset="0"/>
                <a:cs typeface="Courier New" panose="02070309020205020404" pitchFamily="49" charset="0"/>
              </a:rPr>
              <a:t>" - Derivative-based Global Sensitivity Measure</a:t>
            </a:r>
          </a:p>
        </p:txBody>
      </p:sp>
      <p:sp>
        <p:nvSpPr>
          <p:cNvPr id="9" name="Content Placeholder 2"/>
          <p:cNvSpPr txBox="1">
            <a:spLocks/>
          </p:cNvSpPr>
          <p:nvPr/>
        </p:nvSpPr>
        <p:spPr>
          <a:xfrm>
            <a:off x="457200" y="3428074"/>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run: </a:t>
            </a:r>
          </a:p>
          <a:p>
            <a:endParaRPr lang="en-US" dirty="0"/>
          </a:p>
        </p:txBody>
      </p:sp>
      <p:sp>
        <p:nvSpPr>
          <p:cNvPr id="10" name="Rectangle 9"/>
          <p:cNvSpPr/>
          <p:nvPr/>
        </p:nvSpPr>
        <p:spPr>
          <a:xfrm>
            <a:off x="481012" y="3949005"/>
            <a:ext cx="8181975" cy="95410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a:t>
            </a:r>
            <a:r>
              <a:rPr lang="en-US" sz="1400" dirty="0">
                <a:latin typeface="Courier New" panose="02070309020205020404" pitchFamily="49" charset="0"/>
                <a:cs typeface="Courier New" panose="02070309020205020404" pitchFamily="49" charset="0"/>
              </a:rPr>
              <a:t>(model, "reliability", policy=policy, method="</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=10000)</a:t>
            </a:r>
          </a:p>
        </p:txBody>
      </p:sp>
    </p:spTree>
    <p:extLst>
      <p:ext uri="{BB962C8B-B14F-4D97-AF65-F5344CB8AC3E}">
        <p14:creationId xmlns:p14="http://schemas.microsoft.com/office/powerpoint/2010/main" val="4275215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 of solutions</a:t>
            </a:r>
          </a:p>
        </p:txBody>
      </p:sp>
      <p:sp>
        <p:nvSpPr>
          <p:cNvPr id="3" name="Content Placeholder 2"/>
          <p:cNvSpPr>
            <a:spLocks noGrp="1"/>
          </p:cNvSpPr>
          <p:nvPr>
            <p:ph idx="1"/>
          </p:nvPr>
        </p:nvSpPr>
        <p:spPr>
          <a:xfrm>
            <a:off x="457200" y="1447800"/>
            <a:ext cx="8229600" cy="533400"/>
          </a:xfrm>
        </p:spPr>
        <p:txBody>
          <a:bodyPr/>
          <a:lstStyle/>
          <a:p>
            <a:r>
              <a:rPr lang="en-US" dirty="0"/>
              <a:t>Visualize results: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8" name="Rectangle 7"/>
          <p:cNvSpPr/>
          <p:nvPr/>
        </p:nvSpPr>
        <p:spPr>
          <a:xfrm>
            <a:off x="481013" y="1968731"/>
            <a:ext cx="5081588"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sobol_results.plot_sobol</a:t>
            </a:r>
            <a:r>
              <a:rPr lang="en-US" sz="1400" dirty="0">
                <a:latin typeface="Courier New" panose="02070309020205020404" pitchFamily="49" charset="0"/>
                <a:cs typeface="Courier New" panose="02070309020205020404" pitchFamily="49" charset="0"/>
              </a:rPr>
              <a:t>(threshold=0.01)</a:t>
            </a:r>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2" t="14417" r="21034" b="13495"/>
          <a:stretch/>
        </p:blipFill>
        <p:spPr>
          <a:xfrm>
            <a:off x="6019801" y="1371600"/>
            <a:ext cx="2514600" cy="2286000"/>
          </a:xfrm>
          <a:prstGeom prst="rect">
            <a:avLst/>
          </a:prstGeom>
        </p:spPr>
      </p:pic>
      <p:sp>
        <p:nvSpPr>
          <p:cNvPr id="11" name="Content Placeholder 2"/>
          <p:cNvSpPr txBox="1">
            <a:spLocks/>
          </p:cNvSpPr>
          <p:nvPr/>
        </p:nvSpPr>
        <p:spPr>
          <a:xfrm>
            <a:off x="457200" y="3979168"/>
            <a:ext cx="5334000" cy="82143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Or (shameless plug) use </a:t>
            </a:r>
            <a:r>
              <a:rPr lang="en-US" dirty="0">
                <a:hlinkClick r:id="rId3"/>
              </a:rPr>
              <a:t>my graphing function </a:t>
            </a:r>
            <a:r>
              <a:rPr lang="en-US" dirty="0"/>
              <a:t>for prettier and customizable:</a:t>
            </a:r>
          </a:p>
          <a:p>
            <a:endParaRPr lang="en-US" dirty="0"/>
          </a:p>
        </p:txBody>
      </p:sp>
      <p:sp>
        <p:nvSpPr>
          <p:cNvPr id="12" name="Rectangle 11"/>
          <p:cNvSpPr/>
          <p:nvPr/>
        </p:nvSpPr>
        <p:spPr>
          <a:xfrm>
            <a:off x="481013" y="4873823"/>
            <a:ext cx="5081588" cy="307777"/>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drawgraphs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620" y="3918504"/>
            <a:ext cx="2443831" cy="2438400"/>
          </a:xfrm>
          <a:prstGeom prst="rect">
            <a:avLst/>
          </a:prstGeom>
        </p:spPr>
      </p:pic>
    </p:spTree>
    <p:extLst>
      <p:ext uri="{BB962C8B-B14F-4D97-AF65-F5344CB8AC3E}">
        <p14:creationId xmlns:p14="http://schemas.microsoft.com/office/powerpoint/2010/main" val="3366713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47675" y="1390422"/>
            <a:ext cx="8229600" cy="135471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appears that there is a non linear combination of b and q values that cause the policy to fail. Both parameters shift the input and output fluxes of P, shifting the tipping point to lower levels. </a:t>
            </a:r>
          </a:p>
          <a:p>
            <a:endParaRPr lang="en-US" dirty="0"/>
          </a:p>
          <a:p>
            <a:pPr marL="0" indent="0"/>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1371600" y="2833776"/>
            <a:ext cx="3428735" cy="3109783"/>
          </a:xfrm>
          <a:prstGeom prst="rect">
            <a:avLst/>
          </a:prstGeom>
        </p:spPr>
      </p:pic>
      <p:pic>
        <p:nvPicPr>
          <p:cNvPr id="9" name="Picture 8"/>
          <p:cNvPicPr>
            <a:picLocks noChangeAspect="1"/>
          </p:cNvPicPr>
          <p:nvPr/>
        </p:nvPicPr>
        <p:blipFill>
          <a:blip r:embed="rId3"/>
          <a:stretch>
            <a:fillRect/>
          </a:stretch>
        </p:blipFill>
        <p:spPr>
          <a:xfrm>
            <a:off x="5218242" y="2745132"/>
            <a:ext cx="3508116" cy="2967281"/>
          </a:xfrm>
          <a:prstGeom prst="rect">
            <a:avLst/>
          </a:prstGeom>
        </p:spPr>
      </p:pic>
    </p:spTree>
    <p:extLst>
      <p:ext uri="{BB962C8B-B14F-4D97-AF65-F5344CB8AC3E}">
        <p14:creationId xmlns:p14="http://schemas.microsoft.com/office/powerpoint/2010/main" val="301324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of robustness frameworks</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a:t>Herman et al. (2015)</a:t>
            </a:r>
          </a:p>
          <a:p>
            <a:r>
              <a:rPr lang="en-US" sz="1200" dirty="0">
                <a:hlinkClick r:id="rId3"/>
              </a:rPr>
              <a:t>https://doi.org/10.1061/(ASCE)WR.1943-5452.0000509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a:t>Download from: </a:t>
            </a:r>
            <a:r>
              <a:rPr lang="en-US" dirty="0">
                <a:hlinkClick r:id="rId3"/>
              </a:rPr>
              <a:t>https://github.com/Project-Platypus/Rhodium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latin typeface="+mj-lt"/>
              </a:rPr>
              <a:t>Python library capable of:</a:t>
            </a:r>
          </a:p>
          <a:p>
            <a:pPr lvl="1"/>
            <a:r>
              <a:rPr lang="en-US" b="1" dirty="0">
                <a:solidFill>
                  <a:srgbClr val="C00000"/>
                </a:solidFill>
                <a:latin typeface="+mj-lt"/>
              </a:rPr>
              <a:t>Multi-objective Optimization</a:t>
            </a:r>
          </a:p>
          <a:p>
            <a:pPr lvl="1"/>
            <a:r>
              <a:rPr lang="en-US" b="1" dirty="0">
                <a:solidFill>
                  <a:srgbClr val="C00000"/>
                </a:solidFill>
                <a:latin typeface="+mj-lt"/>
              </a:rPr>
              <a:t>Exploratory Modeling</a:t>
            </a:r>
          </a:p>
          <a:p>
            <a:pPr lvl="1"/>
            <a:r>
              <a:rPr lang="en-US" b="1" dirty="0">
                <a:solidFill>
                  <a:srgbClr val="C00000"/>
                </a:solidFill>
                <a:latin typeface="+mj-lt"/>
              </a:rPr>
              <a:t>Scenario Discovery</a:t>
            </a:r>
          </a:p>
          <a:p>
            <a:pPr lvl="1"/>
            <a:r>
              <a:rPr lang="en-US" b="1" dirty="0">
                <a:solidFill>
                  <a:srgbClr val="C00000"/>
                </a:solidFill>
                <a:latin typeface="+mj-lt"/>
              </a:rPr>
              <a:t>Global Sensitivity Analysis</a:t>
            </a:r>
          </a:p>
          <a:p>
            <a:pPr marL="0" indent="0"/>
            <a:endParaRPr lang="en-US" sz="1050" b="1" dirty="0">
              <a:solidFill>
                <a:schemeClr val="accent1"/>
              </a:solidFill>
              <a:latin typeface="+mj-lt"/>
            </a:endParaRPr>
          </a:p>
          <a:p>
            <a:pPr marL="0" indent="0"/>
            <a:endParaRPr lang="en-US" dirty="0"/>
          </a:p>
          <a:p>
            <a:pPr marL="914400" lvl="2" indent="0">
              <a:buNone/>
            </a:pPr>
            <a:endParaRPr lang="en-US" dirty="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Fortran</a:t>
              </a: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a:t>Rhodium</a:t>
            </a:r>
            <a:br>
              <a:rPr lang="en-US" sz="3600" dirty="0"/>
            </a:br>
            <a:r>
              <a:rPr lang="en-US" sz="2800" dirty="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a:t>Dave </a:t>
            </a:r>
            <a:r>
              <a:rPr lang="en-US" sz="2000" dirty="0" err="1"/>
              <a:t>Hadka</a:t>
            </a:r>
            <a:r>
              <a:rPr lang="en-US" sz="2000" dirty="0"/>
              <a:t>,</a:t>
            </a:r>
          </a:p>
          <a:p>
            <a:pPr algn="ctr"/>
            <a:r>
              <a:rPr lang="en-US" sz="2000" dirty="0">
                <a:ea typeface="CMU Bright" panose="02000603000000000000" pitchFamily="2" charset="0"/>
                <a:cs typeface="CMU Bright" panose="02000603000000000000" pitchFamily="2" charset="0"/>
              </a:rPr>
              <a:t>Developer</a:t>
            </a:r>
          </a:p>
        </p:txBody>
      </p:sp>
    </p:spTree>
    <p:extLst>
      <p:ext uri="{BB962C8B-B14F-4D97-AF65-F5344CB8AC3E}">
        <p14:creationId xmlns:p14="http://schemas.microsoft.com/office/powerpoint/2010/main" val="363010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8/13/19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8/13/19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Difficult to identify effective policies:</a:t>
            </a:r>
          </a:p>
          <a:p>
            <a:pPr marL="285750" indent="-285750">
              <a:buFont typeface="Arial" panose="020B0604020202020204" pitchFamily="34" charset="0"/>
              <a:buChar char="•"/>
            </a:pPr>
            <a:r>
              <a:rPr lang="en-US" dirty="0">
                <a:solidFill>
                  <a:schemeClr val="tx1"/>
                </a:solidFill>
              </a:rPr>
              <a:t>High dimensional decision space for candidate actions (one action per </a:t>
            </a:r>
            <a:r>
              <a:rPr lang="en-US" dirty="0" err="1">
                <a:solidFill>
                  <a:schemeClr val="tx1"/>
                </a:solidFill>
              </a:rPr>
              <a:t>timestep</a:t>
            </a:r>
            <a:r>
              <a:rPr lang="en-US" dirty="0">
                <a:solidFill>
                  <a:schemeClr val="tx1"/>
                </a:solidFill>
              </a:rPr>
              <a:t>)</a:t>
            </a:r>
          </a:p>
          <a:p>
            <a:pPr marL="285750" indent="-285750">
              <a:buFont typeface="Arial" panose="020B0604020202020204" pitchFamily="34" charset="0"/>
              <a:buChar char="•"/>
            </a:pPr>
            <a:r>
              <a:rPr lang="en-US" dirty="0">
                <a:solidFill>
                  <a:schemeClr val="tx1"/>
                </a:solidFill>
              </a:rPr>
              <a:t>Weak system response to decisions at the end of the study period</a:t>
            </a:r>
          </a:p>
          <a:p>
            <a:pPr marL="285750" indent="-285750">
              <a:buFont typeface="Arial" panose="020B0604020202020204" pitchFamily="34" charset="0"/>
              <a:buChar char="•"/>
            </a:pPr>
            <a:r>
              <a:rPr lang="en-US" dirty="0">
                <a:solidFill>
                  <a:schemeClr val="tx1"/>
                </a:solidFill>
              </a:rPr>
              <a:t>Non-linear threshold</a:t>
            </a: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 of Direct Policy Search (DPS):</a:t>
            </a:r>
          </a:p>
          <a:p>
            <a:pPr marL="285750" indent="-285750">
              <a:buFont typeface="Arial" panose="020B0604020202020204" pitchFamily="34" charset="0"/>
              <a:buChar char="•"/>
            </a:pPr>
            <a:r>
              <a:rPr lang="en-US" dirty="0">
                <a:solidFill>
                  <a:schemeClr val="tx1"/>
                </a:solidFill>
              </a:rPr>
              <a:t>Closed loop control</a:t>
            </a:r>
          </a:p>
          <a:p>
            <a:pPr marL="285750" indent="-285750">
              <a:buFont typeface="Arial" panose="020B0604020202020204" pitchFamily="34" charset="0"/>
              <a:buChar char="•"/>
            </a:pPr>
            <a:r>
              <a:rPr lang="en-US" dirty="0">
                <a:solidFill>
                  <a:schemeClr val="tx1"/>
                </a:solidFill>
              </a:rPr>
              <a:t>Map system states to decisions</a:t>
            </a:r>
          </a:p>
          <a:p>
            <a:pPr marL="285750" indent="-285750">
              <a:buFont typeface="Arial" panose="020B0604020202020204" pitchFamily="34" charset="0"/>
              <a:buChar char="•"/>
            </a:pPr>
            <a:r>
              <a:rPr lang="en-US" dirty="0">
                <a:solidFill>
                  <a:schemeClr val="tx1"/>
                </a:solidFill>
              </a:rPr>
              <a:t>Result in a policy, not a sequence of actions</a:t>
            </a: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8898</TotalTime>
  <Words>3833</Words>
  <Application>Microsoft Macintosh PowerPoint</Application>
  <PresentationFormat>On-screen Show (4:3)</PresentationFormat>
  <Paragraphs>591</Paragraphs>
  <Slides>48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Note:</vt:lpstr>
      <vt:lpstr>Investigating specific solutions</vt:lpstr>
      <vt:lpstr>Investigating specific solutions</vt:lpstr>
      <vt:lpstr>Investigating specific solutions</vt:lpstr>
      <vt:lpstr>Why is this important?</vt:lpstr>
      <vt:lpstr>Robustness Assessment</vt:lpstr>
      <vt:lpstr>Robustness Assessment</vt:lpstr>
      <vt:lpstr>Assessing robustness with Rhodium</vt:lpstr>
      <vt:lpstr>Average Reliability &gt; 95% and  Average Economic Benefits &gt; 0.2</vt:lpstr>
      <vt:lpstr>Why is this important?</vt:lpstr>
      <vt:lpstr>Why is this important?</vt:lpstr>
      <vt:lpstr>Scenario discovery</vt:lpstr>
      <vt:lpstr>Scenario discovery</vt:lpstr>
      <vt:lpstr>Scenario discovery</vt:lpstr>
      <vt:lpstr>Sensitivity analysis of solutions</vt:lpstr>
      <vt:lpstr>Sensitivity analysis of solutions</vt:lpstr>
      <vt:lpstr>Why is this important?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cp:lastModifiedBy>
  <cp:revision>616</cp:revision>
  <cp:lastPrinted>2014-03-03T14:39:05Z</cp:lastPrinted>
  <dcterms:created xsi:type="dcterms:W3CDTF">2006-08-16T00:00:00Z</dcterms:created>
  <dcterms:modified xsi:type="dcterms:W3CDTF">2019-08-13T13:01:19Z</dcterms:modified>
</cp:coreProperties>
</file>